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5" r:id="rId6"/>
    <p:sldId id="269" r:id="rId7"/>
    <p:sldId id="270" r:id="rId8"/>
    <p:sldId id="271" r:id="rId9"/>
    <p:sldId id="266" r:id="rId10"/>
    <p:sldId id="267" r:id="rId11"/>
    <p:sldId id="268" r:id="rId12"/>
    <p:sldId id="262" r:id="rId13"/>
    <p:sldId id="263" r:id="rId14"/>
    <p:sldId id="264" r:id="rId15"/>
    <p:sldId id="261" r:id="rId16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37" autoAdjust="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2020829A-A972-41E7-BFEB-2E43B9E79D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342BBB3B-88DB-4C1B-B0F3-B36B76F19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1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8D3BC3-9DA0-45B7-9C7B-1A633C19A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8D42-1C96-49BD-8360-57CDB18FE0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A6C5-95D3-46BA-B62D-69F4A636B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2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BD95-0275-4FB3-819A-8508BA530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1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5BAE9-15FD-4D1D-8ACC-ECDF420FDE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1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D7EC9-90A0-436C-ACF6-805DC151C6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5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DDFD0-EB4D-41AA-B39E-042789BDA5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9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3195F-79CE-4AE2-99C1-31C8FFBA80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2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A4FD-65C8-4B8D-A4B0-F0F7750450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7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B2B8-6C9C-444D-923B-53AEBCB97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4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7421-E861-4AAF-A2B9-261915B76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5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9D8AF7AF-E164-4BA4-BDA1-F8C496E65BB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Intelligence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…the give &amp; take between people</a:t>
            </a:r>
            <a:endParaRPr lang="en-US" dirty="0" smtClean="0"/>
          </a:p>
        </p:txBody>
      </p:sp>
      <p:pic>
        <p:nvPicPr>
          <p:cNvPr id="2050" name="Picture 2" descr="C:\Users\reneesonnenberg\AppData\Local\Microsoft\Windows\Temporary Internet Files\Content.IE5\EMATWHBY\MC90043985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14800"/>
            <a:ext cx="4191000" cy="227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People with this competence</a:t>
            </a:r>
          </a:p>
          <a:p>
            <a:r>
              <a:rPr lang="en-US" dirty="0" smtClean="0"/>
              <a:t>Are attentive to emotional cues and listen well</a:t>
            </a:r>
          </a:p>
          <a:p>
            <a:r>
              <a:rPr lang="en-US" dirty="0" smtClean="0"/>
              <a:t>Show sensitivity and understand others’ perspectives</a:t>
            </a:r>
          </a:p>
          <a:p>
            <a:r>
              <a:rPr lang="en-US" dirty="0" smtClean="0"/>
              <a:t>Help out based on understanding other people’s needs and 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People with this competence</a:t>
            </a:r>
          </a:p>
          <a:p>
            <a:r>
              <a:rPr lang="en-US" dirty="0" smtClean="0"/>
              <a:t>Acknowledge and reward people’s strengths and accomplishments</a:t>
            </a:r>
          </a:p>
          <a:p>
            <a:r>
              <a:rPr lang="en-US" dirty="0" smtClean="0"/>
              <a:t>Offer useful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6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752600" y="762000"/>
            <a:ext cx="6629400" cy="838200"/>
          </a:xfrm>
        </p:spPr>
        <p:txBody>
          <a:bodyPr/>
          <a:lstStyle/>
          <a:p>
            <a:r>
              <a:rPr lang="en-US" dirty="0" smtClean="0"/>
              <a:t>The messages we send…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6324600" cy="42672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828800" y="762000"/>
            <a:ext cx="6629400" cy="838200"/>
          </a:xfrm>
        </p:spPr>
        <p:txBody>
          <a:bodyPr/>
          <a:lstStyle/>
          <a:p>
            <a:r>
              <a:rPr lang="en-US" dirty="0" smtClean="0"/>
              <a:t>The messages we send…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6324600" cy="4267200"/>
          </a:xfrm>
        </p:spPr>
        <p:txBody>
          <a:bodyPr/>
          <a:lstStyle/>
          <a:p>
            <a:pPr lvl="0"/>
            <a:r>
              <a:rPr lang="en-US" dirty="0" smtClean="0"/>
              <a:t>A good friend is explaining to you that they are concerned their parents are headed for divorce.  In the middle of the conversation, your cell phone notifies you of a text message…</a:t>
            </a:r>
          </a:p>
          <a:p>
            <a:pPr lvl="0"/>
            <a:r>
              <a:rPr lang="en-US" dirty="0" smtClean="0"/>
              <a:t>Your response to the text sends a clear message to your friend.  Put yourself in their shoes…</a:t>
            </a:r>
          </a:p>
          <a:p>
            <a:pPr marL="0" lv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18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828800" y="762000"/>
            <a:ext cx="6629400" cy="838200"/>
          </a:xfrm>
        </p:spPr>
        <p:txBody>
          <a:bodyPr/>
          <a:lstStyle/>
          <a:p>
            <a:r>
              <a:rPr lang="en-US" dirty="0" smtClean="0"/>
              <a:t>The messages we send…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6324600" cy="4267200"/>
          </a:xfrm>
        </p:spPr>
        <p:txBody>
          <a:bodyPr/>
          <a:lstStyle/>
          <a:p>
            <a:pPr lvl="0"/>
            <a:r>
              <a:rPr lang="en-US" dirty="0" smtClean="0"/>
              <a:t>How is your friend feeling?</a:t>
            </a:r>
          </a:p>
          <a:p>
            <a:pPr lvl="0"/>
            <a:r>
              <a:rPr lang="en-US" dirty="0" smtClean="0"/>
              <a:t>Why did they tell you what was going on?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If you ignore the text, what message are you sending?</a:t>
            </a:r>
          </a:p>
          <a:p>
            <a:pPr lvl="0"/>
            <a:r>
              <a:rPr lang="en-US" dirty="0" smtClean="0"/>
              <a:t>If you read the text, how does that make your friend feel?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official training manual…</a:t>
            </a:r>
            <a:endParaRPr lang="en-US" sz="2000" i="1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33600" y="2057400"/>
            <a:ext cx="6324600" cy="4267200"/>
          </a:xfrm>
        </p:spPr>
        <p:txBody>
          <a:bodyPr/>
          <a:lstStyle/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Bible </a:t>
            </a:r>
            <a:r>
              <a:rPr lang="en-US" dirty="0" smtClean="0"/>
              <a:t>is </a:t>
            </a:r>
            <a:r>
              <a:rPr lang="en-US" dirty="0"/>
              <a:t>the "social skills training manual." </a:t>
            </a:r>
            <a:endParaRPr lang="en-US" dirty="0" smtClean="0"/>
          </a:p>
          <a:p>
            <a:pPr lvl="0"/>
            <a:r>
              <a:rPr lang="en-US" dirty="0" smtClean="0"/>
              <a:t>Think </a:t>
            </a:r>
            <a:r>
              <a:rPr lang="en-US" dirty="0"/>
              <a:t>of how "socially skilled" a person would be if they were as the Bible teaches--kind, forgiving, generous, gracious, thoughtful of others, hospitable, cheerful, humble, loving, honest, hard-working, and trustworthy!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9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Intelligence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ability to get along well with others, and to get them to cooperate with </a:t>
            </a:r>
            <a:r>
              <a:rPr lang="en-US" dirty="0" smtClean="0"/>
              <a:t>you </a:t>
            </a:r>
          </a:p>
          <a:p>
            <a:pPr lvl="0"/>
            <a:r>
              <a:rPr lang="en-US" dirty="0" smtClean="0"/>
              <a:t>being aware of how what we say and do affects others</a:t>
            </a:r>
          </a:p>
          <a:p>
            <a:pPr lvl="0"/>
            <a:r>
              <a:rPr lang="en-US" dirty="0" smtClean="0"/>
              <a:t>“people skills”</a:t>
            </a:r>
            <a:endParaRPr lang="en-US" dirty="0"/>
          </a:p>
        </p:txBody>
      </p:sp>
      <p:pic>
        <p:nvPicPr>
          <p:cNvPr id="3075" name="Picture 3" descr="C:\Users\reneesonnenberg\AppData\Local\Microsoft\Windows\Temporary Internet Files\Content.IE5\PI5TJZ0D\MP9004244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4191000" cy="307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messages we send…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 little girl finds her puzzle frustrating.  She asks her </a:t>
            </a:r>
            <a:r>
              <a:rPr lang="en-US" u="sng" dirty="0" smtClean="0"/>
              <a:t>busy</a:t>
            </a:r>
            <a:r>
              <a:rPr lang="en-US" dirty="0" smtClean="0"/>
              <a:t> mother for help…</a:t>
            </a:r>
          </a:p>
          <a:p>
            <a:pPr lvl="0"/>
            <a:r>
              <a:rPr lang="en-US" dirty="0" smtClean="0"/>
              <a:t>What are two opposite reactions the mother could have?</a:t>
            </a:r>
          </a:p>
          <a:p>
            <a:pPr lvl="0"/>
            <a:r>
              <a:rPr lang="en-US" dirty="0" smtClean="0"/>
              <a:t>What message does each reaction send the child?</a:t>
            </a:r>
            <a:endParaRPr lang="en-US" dirty="0"/>
          </a:p>
        </p:txBody>
      </p:sp>
      <p:pic>
        <p:nvPicPr>
          <p:cNvPr id="4099" name="Picture 3" descr="C:\Users\reneesonnenberg\AppData\Local\Microsoft\Windows\Temporary Internet Files\Content.IE5\ZKGXAJ2J\MC9004348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1960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messages we send…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33600" y="2057400"/>
            <a:ext cx="6324600" cy="4267200"/>
          </a:xfrm>
        </p:spPr>
        <p:txBody>
          <a:bodyPr/>
          <a:lstStyle/>
          <a:p>
            <a:pPr lvl="0"/>
            <a:r>
              <a:rPr lang="en-US" dirty="0" smtClean="0"/>
              <a:t>A little boy is at the park.  He notices some other boys playing with toys in the sand.  He really wants to join the group.</a:t>
            </a:r>
          </a:p>
          <a:p>
            <a:pPr lvl="0"/>
            <a:r>
              <a:rPr lang="en-US" dirty="0" smtClean="0"/>
              <a:t>The boy could jump right in, grab a toy and begin to play OR he could watch for awhile, ask a couple of questions and wait for an invitation.</a:t>
            </a:r>
          </a:p>
          <a:p>
            <a:pPr lvl="0"/>
            <a:r>
              <a:rPr lang="en-US" dirty="0" smtClean="0"/>
              <a:t>What message does each approach send the others?  Which one is likely to be more successful?  Why?</a:t>
            </a:r>
            <a:endParaRPr lang="en-US" dirty="0"/>
          </a:p>
        </p:txBody>
      </p:sp>
      <p:pic>
        <p:nvPicPr>
          <p:cNvPr id="5122" name="Picture 2" descr="C:\Users\reneesonnenberg\AppData\Local\Microsoft\Windows\Temporary Internet Files\Content.IE5\EMATWHBY\MC9002979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14400"/>
            <a:ext cx="1840687" cy="77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0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sz="2000" i="1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33600" y="2286000"/>
            <a:ext cx="6324600" cy="4267200"/>
          </a:xfrm>
        </p:spPr>
        <p:txBody>
          <a:bodyPr/>
          <a:lstStyle/>
          <a:p>
            <a:r>
              <a:rPr lang="en-US" dirty="0" smtClean="0"/>
              <a:t>One of the biggest human needs is acceptance, a great fear is rejection.</a:t>
            </a:r>
          </a:p>
          <a:p>
            <a:endParaRPr lang="en-US" dirty="0" smtClean="0"/>
          </a:p>
          <a:p>
            <a:r>
              <a:rPr lang="en-US" dirty="0" smtClean="0"/>
              <a:t>Our emotions are contagious – other people make us feel better or worse OR we make them fell better or worse.  This fact has vast implications for our day-to-day lives because it matters biologically for our health. </a:t>
            </a:r>
            <a:r>
              <a:rPr lang="en-US" sz="1400" dirty="0" smtClean="0"/>
              <a:t>Daniel </a:t>
            </a:r>
            <a:r>
              <a:rPr lang="en-US" sz="1400" dirty="0" err="1" smtClean="0"/>
              <a:t>Goleman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2328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Spectrum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Karl Albrecht classifies behavior toward others as falling somewhere on a spectrum between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"</a:t>
            </a:r>
            <a:r>
              <a:rPr lang="en-US" dirty="0"/>
              <a:t>toxic" effect and "nourishing" effect. 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1026" name="Picture 2" descr="C:\Users\reneesonnenberg\AppData\Local\Microsoft\Windows\Temporary Internet Files\Content.IE5\ULW05RNC\MC9001045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1817827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neesonnenberg\AppData\Local\Microsoft\Windows\Temporary Internet Files\Content.IE5\K0RV4GU5\MC9001981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10000"/>
            <a:ext cx="1546634" cy="290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-Right Arrow 4"/>
          <p:cNvSpPr/>
          <p:nvPr/>
        </p:nvSpPr>
        <p:spPr bwMode="auto">
          <a:xfrm>
            <a:off x="4180027" y="5019599"/>
            <a:ext cx="1382573" cy="390601"/>
          </a:xfrm>
          <a:prstGeom prst="left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3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Toxic behavior makes people feel devalued, angry, frustrated, guilty or otherwise inadequate.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continued pattern of toxic behavior indicates a low level of social intelligence - the inability to connect with people and influence them effectively.</a:t>
            </a:r>
          </a:p>
        </p:txBody>
      </p:sp>
      <p:pic>
        <p:nvPicPr>
          <p:cNvPr id="6146" name="Picture 2" descr="C:\Users\reneesonnenberg\AppData\Local\Microsoft\Windows\Temporary Internet Files\Content.IE5\L79MKC3R\MC9002152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05400"/>
            <a:ext cx="1499857" cy="154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478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Nourishing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Nourishing behavior makes people feel valued, respected, affirmed, encouraged or competent</a:t>
            </a:r>
            <a:r>
              <a:rPr lang="en-US" dirty="0" smtClean="0"/>
              <a:t>.</a:t>
            </a:r>
          </a:p>
          <a:p>
            <a:r>
              <a:rPr lang="en-US" dirty="0"/>
              <a:t>A continued pattern of nourishing behavior tends to make a person much more effective in dealing with others; nourishing behaviors are the indicators of high social intelligence.</a:t>
            </a:r>
          </a:p>
        </p:txBody>
      </p:sp>
      <p:pic>
        <p:nvPicPr>
          <p:cNvPr id="7171" name="Picture 3" descr="C:\Users\reneesonnenberg\AppData\Local\Microsoft\Windows\Temporary Internet Files\Content.IE5\PCWIXUTT\MM90030971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05400"/>
            <a:ext cx="1676400" cy="166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261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Social Radar</a:t>
            </a:r>
            <a:endParaRPr lang="en-US" sz="360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33600" y="2286000"/>
            <a:ext cx="6324600" cy="4267200"/>
          </a:xfrm>
        </p:spPr>
        <p:txBody>
          <a:bodyPr/>
          <a:lstStyle/>
          <a:p>
            <a:r>
              <a:rPr lang="en-US" dirty="0" smtClean="0"/>
              <a:t>A good social radar allows us to sense what others are feeling through their tone of voice, facial expression or other non-verbal ways like posture.</a:t>
            </a:r>
          </a:p>
          <a:p>
            <a:r>
              <a:rPr lang="en-US" dirty="0" smtClean="0"/>
              <a:t>Attempting to put ourselves “in the other person’s shoes” is known as empathy.  We can then respond to their concerns or feelings.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2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 presentation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 presentation</Template>
  <TotalTime>337</TotalTime>
  <Words>615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Project overview presentation</vt:lpstr>
      <vt:lpstr>Social Intelligence</vt:lpstr>
      <vt:lpstr>Social Intelligence</vt:lpstr>
      <vt:lpstr>The messages we send…</vt:lpstr>
      <vt:lpstr>The messages we send…</vt:lpstr>
      <vt:lpstr>Consider this…</vt:lpstr>
      <vt:lpstr>The Spectrum</vt:lpstr>
      <vt:lpstr>Toxic Effect</vt:lpstr>
      <vt:lpstr>Nourishing Effect</vt:lpstr>
      <vt:lpstr>Social Radar</vt:lpstr>
      <vt:lpstr>Understanding Others</vt:lpstr>
      <vt:lpstr>Developing Others</vt:lpstr>
      <vt:lpstr>The messages we send…</vt:lpstr>
      <vt:lpstr>The messages we send…</vt:lpstr>
      <vt:lpstr>The messages we send…</vt:lpstr>
      <vt:lpstr>The official training manual…</vt:lpstr>
    </vt:vector>
  </TitlesOfParts>
  <Company>Grande Prairie Catholic School District #28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Intelligence</dc:title>
  <dc:creator>Staff</dc:creator>
  <cp:lastModifiedBy>Staff</cp:lastModifiedBy>
  <cp:revision>17</cp:revision>
  <cp:lastPrinted>1601-01-01T00:00:00Z</cp:lastPrinted>
  <dcterms:created xsi:type="dcterms:W3CDTF">2013-03-27T18:47:15Z</dcterms:created>
  <dcterms:modified xsi:type="dcterms:W3CDTF">2013-04-25T20:25:12Z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