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3" r:id="rId8"/>
    <p:sldId id="264" r:id="rId9"/>
    <p:sldId id="266" r:id="rId10"/>
    <p:sldId id="262" r:id="rId11"/>
    <p:sldId id="267" r:id="rId12"/>
    <p:sldId id="265" r:id="rId13"/>
    <p:sldId id="271" r:id="rId14"/>
    <p:sldId id="268" r:id="rId15"/>
    <p:sldId id="269" r:id="rId16"/>
    <p:sldId id="270"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EEFE"/>
    <a:srgbClr val="96EAFE"/>
    <a:srgbClr val="96FCFE"/>
    <a:srgbClr val="96EDFE"/>
    <a:srgbClr val="95E3FF"/>
    <a:srgbClr val="000099"/>
    <a:srgbClr val="02809E"/>
    <a:srgbClr val="3940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64" autoAdjust="0"/>
  </p:normalViewPr>
  <p:slideViewPr>
    <p:cSldViewPr>
      <p:cViewPr varScale="1">
        <p:scale>
          <a:sx n="70" d="100"/>
          <a:sy n="70" d="100"/>
        </p:scale>
        <p:origin x="-5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819400" y="3048000"/>
            <a:ext cx="6172200" cy="762000"/>
          </a:xfrm>
        </p:spPr>
        <p:txBody>
          <a:bodyPr/>
          <a:lstStyle>
            <a:lvl1pPr>
              <a:defRPr sz="4400"/>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2895600" y="4114800"/>
            <a:ext cx="5486400" cy="1066800"/>
          </a:xfrm>
        </p:spPr>
        <p:txBody>
          <a:bodyPr/>
          <a:lstStyle>
            <a:lvl1pPr marL="0" indent="0">
              <a:buFontTx/>
              <a:buNone/>
              <a:defRPr/>
            </a:lvl1pPr>
          </a:lstStyle>
          <a:p>
            <a:pPr lvl="0"/>
            <a:r>
              <a:rPr lang="en-US" noProof="0" smtClean="0"/>
              <a:t>Click to edit Master subtitle style</a:t>
            </a:r>
          </a:p>
        </p:txBody>
      </p:sp>
      <p:sp>
        <p:nvSpPr>
          <p:cNvPr id="3076" name="Rectangle 4"/>
          <p:cNvSpPr>
            <a:spLocks noGrp="1" noChangeArrowheads="1"/>
          </p:cNvSpPr>
          <p:nvPr>
            <p:ph type="dt" sz="half" idx="2"/>
          </p:nvPr>
        </p:nvSpPr>
        <p:spPr/>
        <p:txBody>
          <a:bodyPr/>
          <a:lstStyle>
            <a:lvl1pPr>
              <a:defRPr/>
            </a:lvl1pPr>
          </a:lstStyle>
          <a:p>
            <a:endParaRPr lang="en-US"/>
          </a:p>
        </p:txBody>
      </p:sp>
      <p:sp>
        <p:nvSpPr>
          <p:cNvPr id="3077" name="Rectangle 5"/>
          <p:cNvSpPr>
            <a:spLocks noGrp="1" noChangeArrowheads="1"/>
          </p:cNvSpPr>
          <p:nvPr>
            <p:ph type="ftr" sz="quarter" idx="3"/>
          </p:nvPr>
        </p:nvSpPr>
        <p:spPr/>
        <p:txBody>
          <a:bodyPr/>
          <a:lstStyle>
            <a:lvl1pPr>
              <a:defRPr/>
            </a:lvl1pPr>
          </a:lstStyle>
          <a:p>
            <a:endParaRPr lang="en-US"/>
          </a:p>
        </p:txBody>
      </p:sp>
      <p:sp>
        <p:nvSpPr>
          <p:cNvPr id="3078" name="Rectangle 6"/>
          <p:cNvSpPr>
            <a:spLocks noGrp="1" noChangeArrowheads="1"/>
          </p:cNvSpPr>
          <p:nvPr>
            <p:ph type="sldNum" sz="quarter" idx="4"/>
          </p:nvPr>
        </p:nvSpPr>
        <p:spPr/>
        <p:txBody>
          <a:bodyPr/>
          <a:lstStyle>
            <a:lvl1pPr>
              <a:defRPr/>
            </a:lvl1pPr>
          </a:lstStyle>
          <a:p>
            <a:fld id="{1558D8B0-685E-4519-BB5A-15C7F377682A}" type="slidenum">
              <a:rPr lang="en-US"/>
              <a:pPr/>
              <a:t>‹#›</a:t>
            </a:fld>
            <a:endParaRPr lang="en-US"/>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5B65889-9AF8-4A66-9E40-935A422B4CC7}" type="slidenum">
              <a:rPr lang="en-US"/>
              <a:pPr/>
              <a:t>‹#›</a:t>
            </a:fld>
            <a:endParaRPr lang="en-US"/>
          </a:p>
        </p:txBody>
      </p:sp>
    </p:spTree>
    <p:extLst>
      <p:ext uri="{BB962C8B-B14F-4D97-AF65-F5344CB8AC3E}">
        <p14:creationId xmlns:p14="http://schemas.microsoft.com/office/powerpoint/2010/main" val="2090097585"/>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5AD205A-402F-49C4-AC06-7CDFA1D11DC6}" type="slidenum">
              <a:rPr lang="en-US"/>
              <a:pPr/>
              <a:t>‹#›</a:t>
            </a:fld>
            <a:endParaRPr lang="en-US"/>
          </a:p>
        </p:txBody>
      </p:sp>
    </p:spTree>
    <p:extLst>
      <p:ext uri="{BB962C8B-B14F-4D97-AF65-F5344CB8AC3E}">
        <p14:creationId xmlns:p14="http://schemas.microsoft.com/office/powerpoint/2010/main" val="2918354281"/>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CEB5FB4-D8F1-4F28-80A5-67A13A82F471}" type="slidenum">
              <a:rPr lang="en-US"/>
              <a:pPr/>
              <a:t>‹#›</a:t>
            </a:fld>
            <a:endParaRPr lang="en-US"/>
          </a:p>
        </p:txBody>
      </p:sp>
    </p:spTree>
    <p:extLst>
      <p:ext uri="{BB962C8B-B14F-4D97-AF65-F5344CB8AC3E}">
        <p14:creationId xmlns:p14="http://schemas.microsoft.com/office/powerpoint/2010/main" val="2321501043"/>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43F25FB-C83D-4D98-8E5A-EDD868B8241D}" type="slidenum">
              <a:rPr lang="en-US"/>
              <a:pPr/>
              <a:t>‹#›</a:t>
            </a:fld>
            <a:endParaRPr lang="en-US"/>
          </a:p>
        </p:txBody>
      </p:sp>
    </p:spTree>
    <p:extLst>
      <p:ext uri="{BB962C8B-B14F-4D97-AF65-F5344CB8AC3E}">
        <p14:creationId xmlns:p14="http://schemas.microsoft.com/office/powerpoint/2010/main" val="4151029629"/>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685800"/>
            <a:ext cx="44958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685800"/>
            <a:ext cx="44958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A5321A7-CF6D-484E-9CEF-73436687B671}" type="slidenum">
              <a:rPr lang="en-US"/>
              <a:pPr/>
              <a:t>‹#›</a:t>
            </a:fld>
            <a:endParaRPr lang="en-US"/>
          </a:p>
        </p:txBody>
      </p:sp>
    </p:spTree>
    <p:extLst>
      <p:ext uri="{BB962C8B-B14F-4D97-AF65-F5344CB8AC3E}">
        <p14:creationId xmlns:p14="http://schemas.microsoft.com/office/powerpoint/2010/main" val="831688958"/>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FC5F374-F3BE-498E-9963-43A70D2EA802}" type="slidenum">
              <a:rPr lang="en-US"/>
              <a:pPr/>
              <a:t>‹#›</a:t>
            </a:fld>
            <a:endParaRPr lang="en-US"/>
          </a:p>
        </p:txBody>
      </p:sp>
    </p:spTree>
    <p:extLst>
      <p:ext uri="{BB962C8B-B14F-4D97-AF65-F5344CB8AC3E}">
        <p14:creationId xmlns:p14="http://schemas.microsoft.com/office/powerpoint/2010/main" val="1425280914"/>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BA3A282-36CC-4BBB-8904-0EDD2E5A40CC}" type="slidenum">
              <a:rPr lang="en-US"/>
              <a:pPr/>
              <a:t>‹#›</a:t>
            </a:fld>
            <a:endParaRPr lang="en-US"/>
          </a:p>
        </p:txBody>
      </p:sp>
    </p:spTree>
    <p:extLst>
      <p:ext uri="{BB962C8B-B14F-4D97-AF65-F5344CB8AC3E}">
        <p14:creationId xmlns:p14="http://schemas.microsoft.com/office/powerpoint/2010/main" val="243493116"/>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7BC1896-9D8C-4F12-9075-ECB0E52AF92D}" type="slidenum">
              <a:rPr lang="en-US"/>
              <a:pPr/>
              <a:t>‹#›</a:t>
            </a:fld>
            <a:endParaRPr lang="en-US"/>
          </a:p>
        </p:txBody>
      </p:sp>
    </p:spTree>
    <p:extLst>
      <p:ext uri="{BB962C8B-B14F-4D97-AF65-F5344CB8AC3E}">
        <p14:creationId xmlns:p14="http://schemas.microsoft.com/office/powerpoint/2010/main" val="3181813241"/>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53FC04F-E809-4588-8D11-B78980B2F900}" type="slidenum">
              <a:rPr lang="en-US"/>
              <a:pPr/>
              <a:t>‹#›</a:t>
            </a:fld>
            <a:endParaRPr lang="en-US"/>
          </a:p>
        </p:txBody>
      </p:sp>
    </p:spTree>
    <p:extLst>
      <p:ext uri="{BB962C8B-B14F-4D97-AF65-F5344CB8AC3E}">
        <p14:creationId xmlns:p14="http://schemas.microsoft.com/office/powerpoint/2010/main" val="3032340260"/>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C834CBA-7B11-4964-96CD-213E423F4D11}" type="slidenum">
              <a:rPr lang="en-US"/>
              <a:pPr/>
              <a:t>‹#›</a:t>
            </a:fld>
            <a:endParaRPr lang="en-US"/>
          </a:p>
        </p:txBody>
      </p:sp>
    </p:spTree>
    <p:extLst>
      <p:ext uri="{BB962C8B-B14F-4D97-AF65-F5344CB8AC3E}">
        <p14:creationId xmlns:p14="http://schemas.microsoft.com/office/powerpoint/2010/main" val="1423597277"/>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0" y="685800"/>
            <a:ext cx="91440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0" y="6629400"/>
            <a:ext cx="1905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a:p>
        </p:txBody>
      </p:sp>
      <p:sp>
        <p:nvSpPr>
          <p:cNvPr id="1029" name="Rectangle 5"/>
          <p:cNvSpPr>
            <a:spLocks noGrp="1" noChangeArrowheads="1"/>
          </p:cNvSpPr>
          <p:nvPr>
            <p:ph type="ftr" sz="quarter" idx="3"/>
          </p:nvPr>
        </p:nvSpPr>
        <p:spPr bwMode="auto">
          <a:xfrm>
            <a:off x="3124200" y="6629400"/>
            <a:ext cx="28956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p>
        </p:txBody>
      </p:sp>
      <p:sp>
        <p:nvSpPr>
          <p:cNvPr id="1030" name="Rectangle 6"/>
          <p:cNvSpPr>
            <a:spLocks noGrp="1" noChangeArrowheads="1"/>
          </p:cNvSpPr>
          <p:nvPr>
            <p:ph type="sldNum" sz="quarter" idx="4"/>
          </p:nvPr>
        </p:nvSpPr>
        <p:spPr bwMode="auto">
          <a:xfrm>
            <a:off x="7239000" y="6629400"/>
            <a:ext cx="1905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fld id="{845DA7D8-BAC2-4B49-B813-2B4F8F0934F0}"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thruBlk="1"/>
  </p:transition>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Arial Black" pitchFamily="34" charset="0"/>
        </a:defRPr>
      </a:lvl2pPr>
      <a:lvl3pPr algn="l" rtl="0" eaLnBrk="1" fontAlgn="base" hangingPunct="1">
        <a:spcBef>
          <a:spcPct val="0"/>
        </a:spcBef>
        <a:spcAft>
          <a:spcPct val="0"/>
        </a:spcAft>
        <a:defRPr sz="4000">
          <a:solidFill>
            <a:schemeClr val="tx2"/>
          </a:solidFill>
          <a:latin typeface="Arial Black" pitchFamily="34" charset="0"/>
        </a:defRPr>
      </a:lvl3pPr>
      <a:lvl4pPr algn="l" rtl="0" eaLnBrk="1" fontAlgn="base" hangingPunct="1">
        <a:spcBef>
          <a:spcPct val="0"/>
        </a:spcBef>
        <a:spcAft>
          <a:spcPct val="0"/>
        </a:spcAft>
        <a:defRPr sz="4000">
          <a:solidFill>
            <a:schemeClr val="tx2"/>
          </a:solidFill>
          <a:latin typeface="Arial Black" pitchFamily="34" charset="0"/>
        </a:defRPr>
      </a:lvl4pPr>
      <a:lvl5pPr algn="l" rtl="0" eaLnBrk="1" fontAlgn="base" hangingPunct="1">
        <a:spcBef>
          <a:spcPct val="0"/>
        </a:spcBef>
        <a:spcAft>
          <a:spcPct val="0"/>
        </a:spcAft>
        <a:defRPr sz="4000">
          <a:solidFill>
            <a:schemeClr val="tx2"/>
          </a:solidFill>
          <a:latin typeface="Arial Black" pitchFamily="34" charset="0"/>
        </a:defRPr>
      </a:lvl5pPr>
      <a:lvl6pPr marL="457200" algn="l" rtl="0" eaLnBrk="1" fontAlgn="base" hangingPunct="1">
        <a:spcBef>
          <a:spcPct val="0"/>
        </a:spcBef>
        <a:spcAft>
          <a:spcPct val="0"/>
        </a:spcAft>
        <a:defRPr sz="4000">
          <a:solidFill>
            <a:schemeClr val="tx2"/>
          </a:solidFill>
          <a:latin typeface="Arial Black" pitchFamily="34" charset="0"/>
        </a:defRPr>
      </a:lvl6pPr>
      <a:lvl7pPr marL="914400" algn="l" rtl="0" eaLnBrk="1" fontAlgn="base" hangingPunct="1">
        <a:spcBef>
          <a:spcPct val="0"/>
        </a:spcBef>
        <a:spcAft>
          <a:spcPct val="0"/>
        </a:spcAft>
        <a:defRPr sz="4000">
          <a:solidFill>
            <a:schemeClr val="tx2"/>
          </a:solidFill>
          <a:latin typeface="Arial Black" pitchFamily="34" charset="0"/>
        </a:defRPr>
      </a:lvl7pPr>
      <a:lvl8pPr marL="1371600" algn="l" rtl="0" eaLnBrk="1" fontAlgn="base" hangingPunct="1">
        <a:spcBef>
          <a:spcPct val="0"/>
        </a:spcBef>
        <a:spcAft>
          <a:spcPct val="0"/>
        </a:spcAft>
        <a:defRPr sz="4000">
          <a:solidFill>
            <a:schemeClr val="tx2"/>
          </a:solidFill>
          <a:latin typeface="Arial Black" pitchFamily="34" charset="0"/>
        </a:defRPr>
      </a:lvl8pPr>
      <a:lvl9pPr marL="1828800" algn="l" rtl="0" eaLnBrk="1" fontAlgn="base" hangingPunct="1">
        <a:spcBef>
          <a:spcPct val="0"/>
        </a:spcBef>
        <a:spcAft>
          <a:spcPct val="0"/>
        </a:spcAft>
        <a:defRPr sz="4000">
          <a:solidFill>
            <a:schemeClr val="tx2"/>
          </a:solidFill>
          <a:latin typeface="Arial Black"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http://www.youtube.com/v/Yo4WF3cSd9Q?hl=en_US&amp;version=3"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3048000"/>
            <a:ext cx="7391400" cy="762000"/>
          </a:xfrm>
        </p:spPr>
        <p:txBody>
          <a:bodyPr/>
          <a:lstStyle/>
          <a:p>
            <a:r>
              <a:rPr lang="en-US" dirty="0" smtClean="0"/>
              <a:t>Delayed Gratification</a:t>
            </a:r>
            <a:endParaRPr lang="en-US" dirty="0"/>
          </a:p>
        </p:txBody>
      </p:sp>
      <p:sp>
        <p:nvSpPr>
          <p:cNvPr id="3" name="Subtitle 2"/>
          <p:cNvSpPr>
            <a:spLocks noGrp="1"/>
          </p:cNvSpPr>
          <p:nvPr>
            <p:ph type="subTitle" idx="1"/>
          </p:nvPr>
        </p:nvSpPr>
        <p:spPr/>
        <p:txBody>
          <a:bodyPr/>
          <a:lstStyle/>
          <a:p>
            <a:r>
              <a:rPr lang="en-US" dirty="0" smtClean="0"/>
              <a:t>St. Joseph Catholic High School Strive</a:t>
            </a:r>
            <a:endParaRPr lang="en-US" dirty="0"/>
          </a:p>
        </p:txBody>
      </p:sp>
    </p:spTree>
    <p:extLst>
      <p:ext uri="{BB962C8B-B14F-4D97-AF65-F5344CB8AC3E}">
        <p14:creationId xmlns:p14="http://schemas.microsoft.com/office/powerpoint/2010/main" val="328121506"/>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Self-discipline</a:t>
            </a:r>
            <a:endParaRPr lang="en-US" dirty="0"/>
          </a:p>
        </p:txBody>
      </p:sp>
      <p:sp>
        <p:nvSpPr>
          <p:cNvPr id="3" name="Content Placeholder 2"/>
          <p:cNvSpPr>
            <a:spLocks noGrp="1"/>
          </p:cNvSpPr>
          <p:nvPr>
            <p:ph idx="1"/>
          </p:nvPr>
        </p:nvSpPr>
        <p:spPr/>
        <p:txBody>
          <a:bodyPr/>
          <a:lstStyle/>
          <a:p>
            <a:r>
              <a:rPr lang="en-US" dirty="0" smtClean="0"/>
              <a:t>Self-control is like a muscle, it has to be trained in order to become stronger.  We all have a different starting point and in some areas of life we are stronger than in other areas.</a:t>
            </a:r>
          </a:p>
          <a:p>
            <a:r>
              <a:rPr lang="en-US" dirty="0" smtClean="0"/>
              <a:t>Areas of self-discipline include:</a:t>
            </a:r>
          </a:p>
          <a:p>
            <a:pPr lvl="1"/>
            <a:r>
              <a:rPr lang="en-US" dirty="0" smtClean="0"/>
              <a:t>Sleep</a:t>
            </a:r>
          </a:p>
          <a:p>
            <a:pPr lvl="1"/>
            <a:r>
              <a:rPr lang="en-US" dirty="0" smtClean="0"/>
              <a:t>Nutrition</a:t>
            </a:r>
          </a:p>
          <a:p>
            <a:pPr lvl="1"/>
            <a:r>
              <a:rPr lang="en-US" dirty="0" smtClean="0"/>
              <a:t>Exercise</a:t>
            </a:r>
          </a:p>
          <a:p>
            <a:pPr lvl="1"/>
            <a:r>
              <a:rPr lang="en-US" dirty="0" smtClean="0"/>
              <a:t>Work Habits</a:t>
            </a:r>
          </a:p>
          <a:p>
            <a:pPr lvl="1"/>
            <a:r>
              <a:rPr lang="en-US" dirty="0" smtClean="0"/>
              <a:t>Communication</a:t>
            </a:r>
          </a:p>
          <a:p>
            <a:pPr lvl="1"/>
            <a:r>
              <a:rPr lang="en-US" dirty="0" smtClean="0"/>
              <a:t>Etc…</a:t>
            </a:r>
          </a:p>
          <a:p>
            <a:endParaRPr lang="en-US" dirty="0"/>
          </a:p>
        </p:txBody>
      </p:sp>
    </p:spTree>
    <p:extLst>
      <p:ext uri="{BB962C8B-B14F-4D97-AF65-F5344CB8AC3E}">
        <p14:creationId xmlns:p14="http://schemas.microsoft.com/office/powerpoint/2010/main" val="1458827143"/>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19200"/>
            <a:ext cx="8077200" cy="762000"/>
          </a:xfrm>
        </p:spPr>
        <p:txBody>
          <a:bodyPr/>
          <a:lstStyle/>
          <a:p>
            <a:r>
              <a:rPr lang="en-US" dirty="0" smtClean="0"/>
              <a:t>Improving Self-discipline</a:t>
            </a:r>
            <a:endParaRPr lang="en-US" dirty="0"/>
          </a:p>
        </p:txBody>
      </p:sp>
      <p:sp>
        <p:nvSpPr>
          <p:cNvPr id="3" name="Subtitle 2"/>
          <p:cNvSpPr>
            <a:spLocks noGrp="1"/>
          </p:cNvSpPr>
          <p:nvPr>
            <p:ph type="subTitle" idx="1"/>
          </p:nvPr>
        </p:nvSpPr>
        <p:spPr>
          <a:xfrm>
            <a:off x="1524000" y="2514600"/>
            <a:ext cx="7086600" cy="3429000"/>
          </a:xfrm>
        </p:spPr>
        <p:txBody>
          <a:bodyPr/>
          <a:lstStyle/>
          <a:p>
            <a:r>
              <a:rPr lang="en-US" b="1" dirty="0" smtClean="0">
                <a:solidFill>
                  <a:schemeClr val="accent2">
                    <a:lumMod val="40000"/>
                    <a:lumOff val="60000"/>
                  </a:schemeClr>
                </a:solidFill>
              </a:rPr>
              <a:t>2 Peter </a:t>
            </a:r>
            <a:r>
              <a:rPr lang="en-US" b="1" dirty="0">
                <a:solidFill>
                  <a:schemeClr val="accent2">
                    <a:lumMod val="40000"/>
                    <a:lumOff val="60000"/>
                  </a:schemeClr>
                </a:solidFill>
              </a:rPr>
              <a:t>1:5-7</a:t>
            </a:r>
          </a:p>
          <a:p>
            <a:r>
              <a:rPr lang="en-US" dirty="0"/>
              <a:t>Do your best to improve </a:t>
            </a:r>
            <a:r>
              <a:rPr lang="en-US" dirty="0" smtClean="0"/>
              <a:t>your </a:t>
            </a:r>
            <a:r>
              <a:rPr lang="en-US" dirty="0"/>
              <a:t>faith.  You can do this by adding goodness, understanding, self-control, patience, devotion to God, concern for others and love.</a:t>
            </a:r>
          </a:p>
          <a:p>
            <a:endParaRPr lang="en-US" dirty="0"/>
          </a:p>
        </p:txBody>
      </p:sp>
    </p:spTree>
    <p:extLst>
      <p:ext uri="{BB962C8B-B14F-4D97-AF65-F5344CB8AC3E}">
        <p14:creationId xmlns:p14="http://schemas.microsoft.com/office/powerpoint/2010/main" val="1486199997"/>
      </p:ext>
    </p:extLst>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improve self-discipline…</a:t>
            </a:r>
            <a:endParaRPr lang="en-US" dirty="0"/>
          </a:p>
        </p:txBody>
      </p:sp>
      <p:sp>
        <p:nvSpPr>
          <p:cNvPr id="3" name="Content Placeholder 2"/>
          <p:cNvSpPr>
            <a:spLocks noGrp="1"/>
          </p:cNvSpPr>
          <p:nvPr>
            <p:ph idx="1"/>
          </p:nvPr>
        </p:nvSpPr>
        <p:spPr/>
        <p:txBody>
          <a:bodyPr/>
          <a:lstStyle/>
          <a:p>
            <a:r>
              <a:rPr lang="en-US" dirty="0" smtClean="0"/>
              <a:t>Focus on “why” you should complete the task rather than the “means” of the task.</a:t>
            </a:r>
          </a:p>
          <a:p>
            <a:r>
              <a:rPr lang="en-US" dirty="0" smtClean="0"/>
              <a:t>For example if the task were to do your homework, you should focus on getting a good mark, accomplishing your goal, pleasing your parents/teacher, etc.  You should </a:t>
            </a:r>
            <a:r>
              <a:rPr lang="en-US" b="1" dirty="0" smtClean="0"/>
              <a:t>NOT</a:t>
            </a:r>
            <a:r>
              <a:rPr lang="en-US" dirty="0" smtClean="0"/>
              <a:t> focus on shutting of your phone, stopping the gaming, turning off the TV.</a:t>
            </a:r>
          </a:p>
        </p:txBody>
      </p:sp>
    </p:spTree>
    <p:extLst>
      <p:ext uri="{BB962C8B-B14F-4D97-AF65-F5344CB8AC3E}">
        <p14:creationId xmlns:p14="http://schemas.microsoft.com/office/powerpoint/2010/main" val="3250357923"/>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improve self-discipline…</a:t>
            </a:r>
            <a:endParaRPr lang="en-US" dirty="0"/>
          </a:p>
        </p:txBody>
      </p:sp>
      <p:sp>
        <p:nvSpPr>
          <p:cNvPr id="3" name="Content Placeholder 2"/>
          <p:cNvSpPr>
            <a:spLocks noGrp="1"/>
          </p:cNvSpPr>
          <p:nvPr>
            <p:ph idx="1"/>
          </p:nvPr>
        </p:nvSpPr>
        <p:spPr>
          <a:ln>
            <a:solidFill>
              <a:schemeClr val="accent1"/>
            </a:solidFill>
          </a:ln>
        </p:spPr>
        <p:txBody>
          <a:bodyPr/>
          <a:lstStyle/>
          <a:p>
            <a:r>
              <a:rPr lang="en-US" dirty="0" smtClean="0"/>
              <a:t>Stay close to what promotes your goals.</a:t>
            </a:r>
          </a:p>
          <a:p>
            <a:pPr lvl="1"/>
            <a:r>
              <a:rPr lang="en-US" dirty="0" smtClean="0"/>
              <a:t>Create a vision board or collage with photos and words that describe your dreams and then display in a prominent place.</a:t>
            </a:r>
          </a:p>
          <a:p>
            <a:pPr lvl="1"/>
            <a:r>
              <a:rPr lang="en-US" dirty="0" smtClean="0"/>
              <a:t>Write affirmations (“I am” statements that include how you wish to be) and read them at least twice daily.</a:t>
            </a:r>
          </a:p>
          <a:p>
            <a:pPr lvl="1"/>
            <a:r>
              <a:rPr lang="en-US" dirty="0" smtClean="0"/>
              <a:t>Schedule a workout with a friend at the gym.</a:t>
            </a:r>
          </a:p>
          <a:p>
            <a:pPr lvl="1"/>
            <a:r>
              <a:rPr lang="en-US" dirty="0" smtClean="0"/>
              <a:t>Read, watch and listen to anything that promotes your goals.</a:t>
            </a:r>
          </a:p>
          <a:p>
            <a:pPr marL="57150" indent="0">
              <a:buNone/>
            </a:pPr>
            <a:r>
              <a:rPr lang="en-US" b="1" dirty="0" smtClean="0">
                <a:ln>
                  <a:solidFill>
                    <a:schemeClr val="accent1"/>
                  </a:solidFill>
                </a:ln>
                <a:solidFill>
                  <a:schemeClr val="tx1">
                    <a:lumMod val="10000"/>
                  </a:schemeClr>
                </a:solidFill>
                <a:effectLst>
                  <a:outerShdw blurRad="38100" dist="38100" dir="2700000" algn="tl">
                    <a:srgbClr val="000000">
                      <a:alpha val="43137"/>
                    </a:srgbClr>
                  </a:outerShdw>
                </a:effectLst>
              </a:rPr>
              <a:t>What you think about, you become.  Buddha</a:t>
            </a:r>
            <a:endParaRPr lang="en-US" b="1" dirty="0">
              <a:ln>
                <a:solidFill>
                  <a:schemeClr val="accent1"/>
                </a:solidFill>
              </a:ln>
              <a:solidFill>
                <a:schemeClr val="tx1">
                  <a:lumMod val="1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00951002"/>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improve self-discipline…</a:t>
            </a:r>
            <a:endParaRPr lang="en-US" dirty="0"/>
          </a:p>
        </p:txBody>
      </p:sp>
      <p:sp>
        <p:nvSpPr>
          <p:cNvPr id="3" name="Content Placeholder 2"/>
          <p:cNvSpPr>
            <a:spLocks noGrp="1"/>
          </p:cNvSpPr>
          <p:nvPr>
            <p:ph idx="1"/>
          </p:nvPr>
        </p:nvSpPr>
        <p:spPr/>
        <p:txBody>
          <a:bodyPr/>
          <a:lstStyle/>
          <a:p>
            <a:r>
              <a:rPr lang="en-US" dirty="0"/>
              <a:t>Keep away from temptations—both physically and </a:t>
            </a:r>
            <a:r>
              <a:rPr lang="en-US" dirty="0" smtClean="0"/>
              <a:t>mentally;</a:t>
            </a:r>
          </a:p>
          <a:p>
            <a:pPr lvl="1"/>
            <a:r>
              <a:rPr lang="en-US" dirty="0" smtClean="0"/>
              <a:t>give your phone to your parents for one hour so it does not distract you,</a:t>
            </a:r>
          </a:p>
          <a:p>
            <a:pPr lvl="1"/>
            <a:r>
              <a:rPr lang="en-US" dirty="0" smtClean="0"/>
              <a:t>only </a:t>
            </a:r>
            <a:r>
              <a:rPr lang="en-US" dirty="0"/>
              <a:t>take a limited amount of money with you to curtail </a:t>
            </a:r>
            <a:r>
              <a:rPr lang="en-US" dirty="0" smtClean="0"/>
              <a:t>spending</a:t>
            </a:r>
          </a:p>
          <a:p>
            <a:pPr lvl="1"/>
            <a:r>
              <a:rPr lang="en-US" dirty="0" smtClean="0"/>
              <a:t>only </a:t>
            </a:r>
            <a:r>
              <a:rPr lang="en-US" dirty="0"/>
              <a:t>have healthy foods at home to avoid the temptation to go </a:t>
            </a:r>
            <a:r>
              <a:rPr lang="en-US" dirty="0" smtClean="0"/>
              <a:t>astray.</a:t>
            </a:r>
            <a:endParaRPr lang="en-US" dirty="0" smtClean="0"/>
          </a:p>
          <a:p>
            <a:pPr marL="457200" lvl="1"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278567133"/>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improve self-discipline…</a:t>
            </a:r>
            <a:endParaRPr lang="en-US" dirty="0"/>
          </a:p>
        </p:txBody>
      </p:sp>
      <p:sp>
        <p:nvSpPr>
          <p:cNvPr id="3" name="Content Placeholder 2"/>
          <p:cNvSpPr>
            <a:spLocks noGrp="1"/>
          </p:cNvSpPr>
          <p:nvPr>
            <p:ph idx="1"/>
          </p:nvPr>
        </p:nvSpPr>
        <p:spPr/>
        <p:txBody>
          <a:bodyPr/>
          <a:lstStyle/>
          <a:p>
            <a:r>
              <a:rPr lang="en-US" dirty="0" smtClean="0"/>
              <a:t>Sometimes bribery really does work – promise yourself a small reward.</a:t>
            </a:r>
          </a:p>
          <a:p>
            <a:endParaRPr lang="en-US" dirty="0" smtClean="0"/>
          </a:p>
          <a:p>
            <a:r>
              <a:rPr lang="en-US" dirty="0" smtClean="0"/>
              <a:t>Even punishment works – give yourself a penalty for not completing the task – </a:t>
            </a:r>
            <a:r>
              <a:rPr lang="en-US" dirty="0" smtClean="0"/>
              <a:t>just be sure to follow-through…</a:t>
            </a:r>
          </a:p>
          <a:p>
            <a:endParaRPr lang="en-US" dirty="0"/>
          </a:p>
          <a:p>
            <a:r>
              <a:rPr lang="en-US" dirty="0" smtClean="0"/>
              <a:t>Set rules because they provide structure and prepare us for encounters with temptation.</a:t>
            </a:r>
          </a:p>
          <a:p>
            <a:pPr lvl="1"/>
            <a:r>
              <a:rPr lang="en-US" dirty="0" smtClean="0"/>
              <a:t>If I get distracted by TV after school then I will wait to watch TV until after I finish my homework.</a:t>
            </a:r>
            <a:endParaRPr lang="en-US" dirty="0" smtClean="0"/>
          </a:p>
          <a:p>
            <a:endParaRPr lang="en-US" dirty="0" smtClean="0"/>
          </a:p>
          <a:p>
            <a:endParaRPr lang="en-US" dirty="0"/>
          </a:p>
        </p:txBody>
      </p:sp>
    </p:spTree>
    <p:extLst>
      <p:ext uri="{BB962C8B-B14F-4D97-AF65-F5344CB8AC3E}">
        <p14:creationId xmlns:p14="http://schemas.microsoft.com/office/powerpoint/2010/main" val="1527154282"/>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days define your life</a:t>
            </a:r>
            <a:endParaRPr lang="en-US" dirty="0"/>
          </a:p>
        </p:txBody>
      </p:sp>
      <p:sp>
        <p:nvSpPr>
          <p:cNvPr id="3" name="Content Placeholder 2"/>
          <p:cNvSpPr>
            <a:spLocks noGrp="1"/>
          </p:cNvSpPr>
          <p:nvPr>
            <p:ph idx="1"/>
          </p:nvPr>
        </p:nvSpPr>
        <p:spPr>
          <a:effectLst>
            <a:outerShdw blurRad="50800" dist="38100" dir="2700000" algn="tl" rotWithShape="0">
              <a:prstClr val="black">
                <a:alpha val="40000"/>
              </a:prstClr>
            </a:outerShdw>
          </a:effectLst>
        </p:spPr>
        <p:txBody>
          <a:bodyPr/>
          <a:lstStyle/>
          <a:p>
            <a:pPr marL="0" indent="0">
              <a:buNone/>
            </a:pPr>
            <a:r>
              <a:rPr lang="en-US" dirty="0" smtClean="0"/>
              <a:t>Your days are your life in miniature.  As you live your hours, so you create your years.  As you live your days, so you craft your life.  The words you speak, the thoughts you think, the food you eat and the actions you take are defining your destiny – shaping who you are becoming and what your life will stand for.  </a:t>
            </a:r>
          </a:p>
          <a:p>
            <a:pPr marL="0" indent="0" algn="r">
              <a:buNone/>
            </a:pPr>
            <a:r>
              <a:rPr lang="en-US" dirty="0" smtClean="0"/>
              <a:t>Robin Sharma</a:t>
            </a:r>
          </a:p>
          <a:p>
            <a:pPr marL="0" indent="0">
              <a:buNone/>
            </a:pPr>
            <a:r>
              <a:rPr lang="en-US" b="1" dirty="0" smtClean="0">
                <a:ln>
                  <a:solidFill>
                    <a:schemeClr val="accent1"/>
                  </a:solidFill>
                </a:ln>
                <a:solidFill>
                  <a:schemeClr val="tx1">
                    <a:lumMod val="10000"/>
                  </a:schemeClr>
                </a:solidFill>
              </a:rPr>
              <a:t>Choose your actions wisely. Exert self-control to build an extraordinary life.</a:t>
            </a:r>
          </a:p>
        </p:txBody>
      </p:sp>
    </p:spTree>
    <p:extLst>
      <p:ext uri="{BB962C8B-B14F-4D97-AF65-F5344CB8AC3E}">
        <p14:creationId xmlns:p14="http://schemas.microsoft.com/office/powerpoint/2010/main" val="1097377891"/>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Marshmallow Test</a:t>
            </a:r>
            <a:endParaRPr lang="en-US" dirty="0"/>
          </a:p>
        </p:txBody>
      </p:sp>
      <p:sp>
        <p:nvSpPr>
          <p:cNvPr id="3" name="Content Placeholder 2"/>
          <p:cNvSpPr>
            <a:spLocks noGrp="1"/>
          </p:cNvSpPr>
          <p:nvPr>
            <p:ph idx="1"/>
          </p:nvPr>
        </p:nvSpPr>
        <p:spPr/>
        <p:txBody>
          <a:bodyPr/>
          <a:lstStyle/>
          <a:p>
            <a:endParaRPr lang="en-US" dirty="0" smtClean="0">
              <a:effectLst/>
            </a:endParaRPr>
          </a:p>
          <a:p>
            <a:r>
              <a:rPr lang="en-US" dirty="0" smtClean="0">
                <a:effectLst/>
              </a:rPr>
              <a:t>In 1972, Stanford University psychologists conducted a test on 4 &amp; 5 year-olds.</a:t>
            </a:r>
          </a:p>
          <a:p>
            <a:pPr marL="0" indent="0">
              <a:buNone/>
            </a:pPr>
            <a:endParaRPr lang="en-US" dirty="0" smtClean="0">
              <a:effectLst/>
            </a:endParaRPr>
          </a:p>
          <a:p>
            <a:r>
              <a:rPr lang="en-US" dirty="0" smtClean="0"/>
              <a:t>The kids were offered a marshmallow and told that if they could wait 15 minutes and not eat that one, they would get a second marshmallow.  The test conductor then left the child alone with the marshmallow.</a:t>
            </a:r>
            <a:endParaRPr lang="en-US" dirty="0" smtClean="0">
              <a:effectLst/>
            </a:endParaRPr>
          </a:p>
          <a:p>
            <a:pPr marL="0" indent="0">
              <a:buNone/>
            </a:pPr>
            <a:endParaRPr lang="en-US" dirty="0"/>
          </a:p>
        </p:txBody>
      </p:sp>
    </p:spTree>
    <p:extLst>
      <p:ext uri="{BB962C8B-B14F-4D97-AF65-F5344CB8AC3E}">
        <p14:creationId xmlns:p14="http://schemas.microsoft.com/office/powerpoint/2010/main" val="3822682034"/>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Marshmallow Test</a:t>
            </a:r>
            <a:endParaRPr lang="en-US" dirty="0"/>
          </a:p>
        </p:txBody>
      </p:sp>
      <p:sp>
        <p:nvSpPr>
          <p:cNvPr id="3" name="Content Placeholder 2"/>
          <p:cNvSpPr>
            <a:spLocks noGrp="1"/>
          </p:cNvSpPr>
          <p:nvPr>
            <p:ph idx="1"/>
          </p:nvPr>
        </p:nvSpPr>
        <p:spPr/>
        <p:txBody>
          <a:bodyPr/>
          <a:lstStyle/>
          <a:p>
            <a:endParaRPr lang="en-US" dirty="0" smtClean="0">
              <a:effectLst/>
            </a:endParaRPr>
          </a:p>
          <a:p>
            <a:pPr marL="0" indent="0">
              <a:buNone/>
            </a:pPr>
            <a:endParaRPr lang="en-US" dirty="0"/>
          </a:p>
        </p:txBody>
      </p:sp>
      <p:pic>
        <p:nvPicPr>
          <p:cNvPr id="4" name="Yo4WF3cSd9Q?hl=en_US&amp;version=3"/>
          <p:cNvPicPr>
            <a:picLocks noRot="1" noChangeAspect="1"/>
          </p:cNvPicPr>
          <p:nvPr>
            <a:videoFile r:link="rId1"/>
          </p:nvPr>
        </p:nvPicPr>
        <p:blipFill>
          <a:blip r:embed="rId3"/>
          <a:stretch>
            <a:fillRect/>
          </a:stretch>
        </p:blipFill>
        <p:spPr>
          <a:xfrm>
            <a:off x="457200" y="742950"/>
            <a:ext cx="7975600" cy="5981700"/>
          </a:xfrm>
          <a:prstGeom prst="rect">
            <a:avLst/>
          </a:prstGeom>
        </p:spPr>
      </p:pic>
    </p:spTree>
    <p:extLst>
      <p:ext uri="{BB962C8B-B14F-4D97-AF65-F5344CB8AC3E}">
        <p14:creationId xmlns:p14="http://schemas.microsoft.com/office/powerpoint/2010/main" val="2062560069"/>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Marshmallow Test</a:t>
            </a:r>
            <a:endParaRPr lang="en-US" dirty="0"/>
          </a:p>
        </p:txBody>
      </p:sp>
      <p:sp>
        <p:nvSpPr>
          <p:cNvPr id="3" name="Content Placeholder 2"/>
          <p:cNvSpPr>
            <a:spLocks noGrp="1"/>
          </p:cNvSpPr>
          <p:nvPr>
            <p:ph idx="1"/>
          </p:nvPr>
        </p:nvSpPr>
        <p:spPr/>
        <p:txBody>
          <a:bodyPr/>
          <a:lstStyle/>
          <a:p>
            <a:r>
              <a:rPr lang="en-US" dirty="0" smtClean="0">
                <a:solidFill>
                  <a:schemeClr val="tx1"/>
                </a:solidFill>
                <a:latin typeface="+mn-lt"/>
                <a:ea typeface="+mn-ea"/>
                <a:cs typeface="+mn-cs"/>
              </a:rPr>
              <a:t>The study found that roughly tw</a:t>
            </a:r>
            <a:r>
              <a:rPr lang="en-US" dirty="0" smtClean="0"/>
              <a:t>o thirds of kids chose to eat the marshmallow rather than wait.</a:t>
            </a:r>
          </a:p>
          <a:p>
            <a:r>
              <a:rPr lang="en-US" dirty="0" smtClean="0"/>
              <a:t>Years later, researchers followed-up with the kids that were part of the test to determine if their ability to delay gratification at a young age was a predictor of future success.</a:t>
            </a:r>
            <a:endParaRPr lang="en-US" dirty="0" smtClean="0">
              <a:solidFill>
                <a:schemeClr val="tx1"/>
              </a:solidFill>
              <a:latin typeface="+mn-lt"/>
              <a:ea typeface="+mn-ea"/>
              <a:cs typeface="+mn-cs"/>
            </a:endParaRPr>
          </a:p>
          <a:p>
            <a:r>
              <a:rPr lang="en-US" dirty="0" smtClean="0"/>
              <a:t>Follow-up studies showed that kids who could control their impulses to eat the treat right away were more successful as teenagers and demonstrated more confidence.</a:t>
            </a:r>
          </a:p>
          <a:p>
            <a:endParaRPr lang="en-US" dirty="0"/>
          </a:p>
        </p:txBody>
      </p:sp>
    </p:spTree>
    <p:extLst>
      <p:ext uri="{BB962C8B-B14F-4D97-AF65-F5344CB8AC3E}">
        <p14:creationId xmlns:p14="http://schemas.microsoft.com/office/powerpoint/2010/main" val="2563479776"/>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Delayed Gratification</a:t>
            </a:r>
            <a:endParaRPr lang="en-US" dirty="0"/>
          </a:p>
        </p:txBody>
      </p:sp>
      <p:sp>
        <p:nvSpPr>
          <p:cNvPr id="3" name="Content Placeholder 2"/>
          <p:cNvSpPr>
            <a:spLocks noGrp="1"/>
          </p:cNvSpPr>
          <p:nvPr>
            <p:ph idx="1"/>
          </p:nvPr>
        </p:nvSpPr>
        <p:spPr/>
        <p:txBody>
          <a:bodyPr/>
          <a:lstStyle/>
          <a:p>
            <a:r>
              <a:rPr lang="en-US" dirty="0"/>
              <a:t>Holding off on what we perceive to be more fun and easier in order to do what we know we should do, is difficult.</a:t>
            </a:r>
          </a:p>
          <a:p>
            <a:r>
              <a:rPr lang="en-US" dirty="0"/>
              <a:t>The difficulty with delayed gratification is that our current society is conditioned for now, faster, easier and fun.  </a:t>
            </a:r>
          </a:p>
          <a:p>
            <a:r>
              <a:rPr lang="en-US" dirty="0" smtClean="0"/>
              <a:t>Delaying </a:t>
            </a:r>
            <a:r>
              <a:rPr lang="en-US" dirty="0"/>
              <a:t>gratification is an essential skill in a successful </a:t>
            </a:r>
            <a:r>
              <a:rPr lang="en-US" dirty="0" smtClean="0"/>
              <a:t>life.  The ability to get done what should be done is key in reaching our goals.</a:t>
            </a:r>
            <a:endParaRPr lang="en-US" dirty="0"/>
          </a:p>
          <a:p>
            <a:r>
              <a:rPr lang="en-US" b="1" dirty="0" smtClean="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lumMod val="10000"/>
                  </a:schemeClr>
                </a:solidFill>
              </a:rPr>
              <a:t>It requires self-control or self-discipline.</a:t>
            </a:r>
            <a:endParaRPr lang="en-US" b="1"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lumMod val="10000"/>
                </a:schemeClr>
              </a:solidFill>
            </a:endParaRPr>
          </a:p>
        </p:txBody>
      </p:sp>
    </p:spTree>
    <p:extLst>
      <p:ext uri="{BB962C8B-B14F-4D97-AF65-F5344CB8AC3E}">
        <p14:creationId xmlns:p14="http://schemas.microsoft.com/office/powerpoint/2010/main" val="2456413151"/>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1000"/>
                                        <p:tgtEl>
                                          <p:spTgt spid="3">
                                            <p:txEl>
                                              <p:pRg st="3" end="3"/>
                                            </p:txEl>
                                          </p:spTgt>
                                        </p:tgtEl>
                                      </p:cBhvr>
                                    </p:animEffect>
                                    <p:anim calcmode="lin" valueType="num">
                                      <p:cBhvr>
                                        <p:cTn id="1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1219200"/>
            <a:ext cx="7391400" cy="762000"/>
          </a:xfrm>
        </p:spPr>
        <p:txBody>
          <a:bodyPr/>
          <a:lstStyle/>
          <a:p>
            <a:r>
              <a:rPr lang="en-US" dirty="0" smtClean="0"/>
              <a:t>Self-control</a:t>
            </a:r>
            <a:endParaRPr lang="en-US" dirty="0"/>
          </a:p>
        </p:txBody>
      </p:sp>
      <p:sp>
        <p:nvSpPr>
          <p:cNvPr id="3" name="Subtitle 2"/>
          <p:cNvSpPr>
            <a:spLocks noGrp="1"/>
          </p:cNvSpPr>
          <p:nvPr>
            <p:ph type="subTitle" idx="1"/>
          </p:nvPr>
        </p:nvSpPr>
        <p:spPr>
          <a:xfrm>
            <a:off x="1524000" y="2514600"/>
            <a:ext cx="7086600" cy="3429000"/>
          </a:xfrm>
        </p:spPr>
        <p:txBody>
          <a:bodyPr/>
          <a:lstStyle/>
          <a:p>
            <a:r>
              <a:rPr lang="en-US" dirty="0" smtClean="0">
                <a:solidFill>
                  <a:schemeClr val="accent2">
                    <a:lumMod val="40000"/>
                    <a:lumOff val="60000"/>
                  </a:schemeClr>
                </a:solidFill>
                <a:latin typeface="+mj-lt"/>
              </a:rPr>
              <a:t>Galatians 5: 22-23</a:t>
            </a:r>
          </a:p>
          <a:p>
            <a:r>
              <a:rPr lang="en-US" dirty="0" smtClean="0"/>
              <a:t>God’s Spirit makes us loving, happy, peaceful, patient, kind, good, faithful, gentle and self-controlled.</a:t>
            </a:r>
            <a:endParaRPr lang="en-US" dirty="0"/>
          </a:p>
          <a:p>
            <a:endParaRPr lang="en-US" dirty="0"/>
          </a:p>
        </p:txBody>
      </p:sp>
    </p:spTree>
    <p:extLst>
      <p:ext uri="{BB962C8B-B14F-4D97-AF65-F5344CB8AC3E}">
        <p14:creationId xmlns:p14="http://schemas.microsoft.com/office/powerpoint/2010/main" val="4100329363"/>
      </p:ext>
    </p:extLst>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Reflect on each of these questions.</a:t>
            </a:r>
            <a:endParaRPr lang="en-US" sz="3600" dirty="0"/>
          </a:p>
        </p:txBody>
      </p:sp>
      <p:sp>
        <p:nvSpPr>
          <p:cNvPr id="3" name="Content Placeholder 2"/>
          <p:cNvSpPr>
            <a:spLocks noGrp="1"/>
          </p:cNvSpPr>
          <p:nvPr>
            <p:ph idx="1"/>
          </p:nvPr>
        </p:nvSpPr>
        <p:spPr/>
        <p:txBody>
          <a:bodyPr/>
          <a:lstStyle/>
          <a:p>
            <a:pPr marL="228600" indent="-228600">
              <a:buFont typeface="+mj-lt"/>
              <a:buAutoNum type="arabicPeriod"/>
            </a:pPr>
            <a:r>
              <a:rPr lang="en-US" sz="2800" dirty="0" smtClean="0"/>
              <a:t> Do </a:t>
            </a:r>
            <a:r>
              <a:rPr lang="en-US" sz="2800" dirty="0"/>
              <a:t>you shower/bathe every day?</a:t>
            </a:r>
          </a:p>
          <a:p>
            <a:pPr marL="228600" indent="-228600">
              <a:buFont typeface="+mj-lt"/>
              <a:buAutoNum type="arabicPeriod"/>
            </a:pPr>
            <a:r>
              <a:rPr lang="en-US" sz="2800" dirty="0" smtClean="0"/>
              <a:t> Do </a:t>
            </a:r>
            <a:r>
              <a:rPr lang="en-US" sz="2800" dirty="0"/>
              <a:t>you get up at the same time every morning? </a:t>
            </a:r>
            <a:r>
              <a:rPr lang="en-US" sz="2800" dirty="0" smtClean="0"/>
              <a:t>  Including </a:t>
            </a:r>
            <a:r>
              <a:rPr lang="en-US" sz="2800" dirty="0"/>
              <a:t>weekends?</a:t>
            </a:r>
          </a:p>
          <a:p>
            <a:pPr marL="228600" indent="-228600">
              <a:buFont typeface="+mj-lt"/>
              <a:buAutoNum type="arabicPeriod"/>
            </a:pPr>
            <a:r>
              <a:rPr lang="en-US" sz="2800" dirty="0" smtClean="0"/>
              <a:t>Do </a:t>
            </a:r>
            <a:r>
              <a:rPr lang="en-US" sz="2800" dirty="0"/>
              <a:t>you have any addictions (caffeine, nicotine, sugar, etc.) you’d like to break but haven’t?</a:t>
            </a:r>
          </a:p>
          <a:p>
            <a:pPr marL="228600" indent="-228600">
              <a:buFont typeface="+mj-lt"/>
              <a:buAutoNum type="arabicPeriod"/>
            </a:pPr>
            <a:r>
              <a:rPr lang="en-US" sz="2800" dirty="0" smtClean="0"/>
              <a:t> Are you able to ignore your cell when you need to?</a:t>
            </a:r>
            <a:endParaRPr lang="en-US" sz="2800" dirty="0"/>
          </a:p>
          <a:p>
            <a:pPr marL="228600" indent="-228600">
              <a:buFont typeface="+mj-lt"/>
              <a:buAutoNum type="arabicPeriod"/>
            </a:pPr>
            <a:r>
              <a:rPr lang="en-US" sz="2800" dirty="0" smtClean="0"/>
              <a:t> Is </a:t>
            </a:r>
            <a:r>
              <a:rPr lang="en-US" sz="2800" dirty="0"/>
              <a:t>your </a:t>
            </a:r>
            <a:r>
              <a:rPr lang="en-US" sz="2800" dirty="0" smtClean="0"/>
              <a:t>room </a:t>
            </a:r>
            <a:r>
              <a:rPr lang="en-US" sz="2800" dirty="0"/>
              <a:t>neat and well organized?</a:t>
            </a:r>
          </a:p>
          <a:p>
            <a:pPr marL="228600" indent="-228600">
              <a:buFont typeface="+mj-lt"/>
              <a:buAutoNum type="arabicPeriod"/>
            </a:pPr>
            <a:r>
              <a:rPr lang="en-US" sz="2800" dirty="0" smtClean="0"/>
              <a:t> How </a:t>
            </a:r>
            <a:r>
              <a:rPr lang="en-US" sz="2800" dirty="0"/>
              <a:t>much time do you waste in a typical day? On a weekend?</a:t>
            </a:r>
          </a:p>
          <a:p>
            <a:pPr marL="228600" indent="-228600">
              <a:buFont typeface="+mj-lt"/>
              <a:buAutoNum type="arabicPeriod"/>
            </a:pPr>
            <a:r>
              <a:rPr lang="en-US" sz="2800" dirty="0" smtClean="0"/>
              <a:t> If </a:t>
            </a:r>
            <a:r>
              <a:rPr lang="en-US" sz="2800" dirty="0"/>
              <a:t>you make a promise to </a:t>
            </a:r>
            <a:r>
              <a:rPr lang="en-US" sz="2800" u="sng" dirty="0"/>
              <a:t>someone, </a:t>
            </a:r>
            <a:r>
              <a:rPr lang="en-US" sz="2800" dirty="0"/>
              <a:t>what’s the percentage chance you’ll keep it?</a:t>
            </a:r>
          </a:p>
          <a:p>
            <a:pPr marL="0" indent="0">
              <a:buNone/>
            </a:pPr>
            <a:endParaRPr lang="en-US" sz="2800" dirty="0"/>
          </a:p>
        </p:txBody>
      </p:sp>
    </p:spTree>
    <p:extLst>
      <p:ext uri="{BB962C8B-B14F-4D97-AF65-F5344CB8AC3E}">
        <p14:creationId xmlns:p14="http://schemas.microsoft.com/office/powerpoint/2010/main" val="837842085"/>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Reflect on each of these questions.</a:t>
            </a:r>
            <a:endParaRPr lang="en-US" sz="3600" dirty="0"/>
          </a:p>
        </p:txBody>
      </p:sp>
      <p:sp>
        <p:nvSpPr>
          <p:cNvPr id="3" name="Content Placeholder 2"/>
          <p:cNvSpPr>
            <a:spLocks noGrp="1"/>
          </p:cNvSpPr>
          <p:nvPr>
            <p:ph idx="1"/>
          </p:nvPr>
        </p:nvSpPr>
        <p:spPr/>
        <p:txBody>
          <a:bodyPr/>
          <a:lstStyle/>
          <a:p>
            <a:pPr marL="0" indent="0">
              <a:buNone/>
            </a:pPr>
            <a:r>
              <a:rPr lang="en-US" sz="2800" dirty="0"/>
              <a:t>8</a:t>
            </a:r>
            <a:r>
              <a:rPr lang="en-US" sz="2800" dirty="0" smtClean="0"/>
              <a:t>. If </a:t>
            </a:r>
            <a:r>
              <a:rPr lang="en-US" sz="2800" dirty="0"/>
              <a:t>you make a promise to </a:t>
            </a:r>
            <a:r>
              <a:rPr lang="en-US" sz="2800" u="sng" dirty="0"/>
              <a:t>yourself</a:t>
            </a:r>
            <a:r>
              <a:rPr lang="en-US" sz="2800" dirty="0"/>
              <a:t>, what’s the percentage chance you’ll keep it?</a:t>
            </a:r>
          </a:p>
          <a:p>
            <a:pPr marL="0" indent="0">
              <a:buNone/>
            </a:pPr>
            <a:r>
              <a:rPr lang="en-US" sz="2800" dirty="0" smtClean="0"/>
              <a:t>9.   Could </a:t>
            </a:r>
            <a:r>
              <a:rPr lang="en-US" sz="2800" dirty="0"/>
              <a:t>you fast for one </a:t>
            </a:r>
            <a:r>
              <a:rPr lang="en-US" sz="2800" dirty="0" smtClean="0"/>
              <a:t>day?</a:t>
            </a:r>
          </a:p>
          <a:p>
            <a:pPr marL="514350" indent="-514350">
              <a:buAutoNum type="arabicPeriod" startAt="10"/>
            </a:pPr>
            <a:r>
              <a:rPr lang="en-US" sz="2800" dirty="0"/>
              <a:t> </a:t>
            </a:r>
            <a:r>
              <a:rPr lang="en-US" sz="2800" dirty="0" smtClean="0"/>
              <a:t>How </a:t>
            </a:r>
            <a:r>
              <a:rPr lang="en-US" sz="2800" dirty="0"/>
              <a:t>often do you </a:t>
            </a:r>
            <a:r>
              <a:rPr lang="en-US" sz="2800" dirty="0" smtClean="0"/>
              <a:t>exercise?</a:t>
            </a:r>
          </a:p>
          <a:p>
            <a:pPr marL="514350" indent="-514350">
              <a:buAutoNum type="arabicPeriod" startAt="10"/>
            </a:pPr>
            <a:r>
              <a:rPr lang="en-US" sz="2800" dirty="0"/>
              <a:t> </a:t>
            </a:r>
            <a:r>
              <a:rPr lang="en-US" sz="2800" dirty="0" smtClean="0"/>
              <a:t>How </a:t>
            </a:r>
            <a:r>
              <a:rPr lang="en-US" sz="2800" dirty="0"/>
              <a:t>many hours of focused work do you complete in a typical </a:t>
            </a:r>
            <a:r>
              <a:rPr lang="en-US" sz="2800" dirty="0" smtClean="0"/>
              <a:t>workday?</a:t>
            </a:r>
          </a:p>
          <a:p>
            <a:pPr marL="514350" indent="-514350">
              <a:buAutoNum type="arabicPeriod" startAt="10"/>
            </a:pPr>
            <a:r>
              <a:rPr lang="en-US" sz="2800" dirty="0"/>
              <a:t> </a:t>
            </a:r>
            <a:r>
              <a:rPr lang="en-US" sz="2800" dirty="0" smtClean="0"/>
              <a:t>Do </a:t>
            </a:r>
            <a:r>
              <a:rPr lang="en-US" sz="2800" dirty="0"/>
              <a:t>you have clear, written goals? Do you have written plans to achieve </a:t>
            </a:r>
            <a:r>
              <a:rPr lang="en-US" sz="2800" dirty="0" smtClean="0"/>
              <a:t>them? </a:t>
            </a:r>
          </a:p>
          <a:p>
            <a:pPr marL="514350" indent="-514350">
              <a:buAutoNum type="arabicPeriod" startAt="10"/>
            </a:pPr>
            <a:r>
              <a:rPr lang="en-US" sz="2800" dirty="0"/>
              <a:t> </a:t>
            </a:r>
            <a:r>
              <a:rPr lang="en-US" sz="2800" dirty="0" smtClean="0"/>
              <a:t>How </a:t>
            </a:r>
            <a:r>
              <a:rPr lang="en-US" sz="2800" dirty="0"/>
              <a:t>much TV do you currently watch? Could you give up TV for 30 days?</a:t>
            </a:r>
          </a:p>
          <a:p>
            <a:pPr marL="0" indent="0">
              <a:buNone/>
            </a:pPr>
            <a:endParaRPr lang="en-US" sz="1200" dirty="0"/>
          </a:p>
        </p:txBody>
      </p:sp>
    </p:spTree>
    <p:extLst>
      <p:ext uri="{BB962C8B-B14F-4D97-AF65-F5344CB8AC3E}">
        <p14:creationId xmlns:p14="http://schemas.microsoft.com/office/powerpoint/2010/main" val="473765018"/>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Reflect on each of these questions.</a:t>
            </a:r>
            <a:endParaRPr lang="en-US" sz="3600" dirty="0"/>
          </a:p>
        </p:txBody>
      </p:sp>
      <p:sp>
        <p:nvSpPr>
          <p:cNvPr id="3" name="Content Placeholder 2"/>
          <p:cNvSpPr>
            <a:spLocks noGrp="1"/>
          </p:cNvSpPr>
          <p:nvPr>
            <p:ph idx="1"/>
          </p:nvPr>
        </p:nvSpPr>
        <p:spPr/>
        <p:txBody>
          <a:bodyPr/>
          <a:lstStyle/>
          <a:p>
            <a:pPr marL="0" indent="0">
              <a:buNone/>
            </a:pPr>
            <a:r>
              <a:rPr lang="en-US" sz="2800" dirty="0" smtClean="0"/>
              <a:t>14.  How </a:t>
            </a:r>
            <a:r>
              <a:rPr lang="en-US" sz="2800" dirty="0"/>
              <a:t>do you look right now? What does your appearance say about your level of discipline (clothes, grooming, </a:t>
            </a:r>
            <a:r>
              <a:rPr lang="en-US" sz="2800" dirty="0" err="1"/>
              <a:t>etc</a:t>
            </a:r>
            <a:r>
              <a:rPr lang="en-US" sz="2800" dirty="0" smtClean="0"/>
              <a:t>)?</a:t>
            </a:r>
          </a:p>
          <a:p>
            <a:pPr marL="514350" indent="-514350">
              <a:buAutoNum type="arabicPeriod" startAt="15"/>
            </a:pPr>
            <a:r>
              <a:rPr lang="en-US" sz="2800" dirty="0"/>
              <a:t> </a:t>
            </a:r>
            <a:r>
              <a:rPr lang="en-US" sz="2800" dirty="0" smtClean="0"/>
              <a:t>Do </a:t>
            </a:r>
            <a:r>
              <a:rPr lang="en-US" sz="2800" dirty="0"/>
              <a:t>you primarily select foods to eat based on health considerations or on </a:t>
            </a:r>
            <a:r>
              <a:rPr lang="en-US" sz="2800" dirty="0" smtClean="0"/>
              <a:t>taste/satiety?</a:t>
            </a:r>
          </a:p>
          <a:p>
            <a:pPr marL="514350" indent="-514350">
              <a:buAutoNum type="arabicPeriod" startAt="15"/>
            </a:pPr>
            <a:r>
              <a:rPr lang="en-US" sz="2800" dirty="0"/>
              <a:t> </a:t>
            </a:r>
            <a:r>
              <a:rPr lang="en-US" sz="2800" dirty="0" smtClean="0"/>
              <a:t>Can </a:t>
            </a:r>
            <a:r>
              <a:rPr lang="en-US" sz="2800" dirty="0"/>
              <a:t>you tell me what you’ll be doing tomorrow? Next </a:t>
            </a:r>
            <a:r>
              <a:rPr lang="en-US" sz="2800" dirty="0" smtClean="0"/>
              <a:t>weekend? </a:t>
            </a:r>
          </a:p>
          <a:p>
            <a:pPr marL="514350" indent="-514350">
              <a:buAutoNum type="arabicPeriod" startAt="15"/>
            </a:pPr>
            <a:r>
              <a:rPr lang="en-US" sz="2800" dirty="0"/>
              <a:t> </a:t>
            </a:r>
            <a:r>
              <a:rPr lang="en-US" sz="2800" dirty="0" smtClean="0"/>
              <a:t>On </a:t>
            </a:r>
            <a:r>
              <a:rPr lang="en-US" sz="2800" dirty="0"/>
              <a:t>a scale of 1-10, how would you rate your overall level of </a:t>
            </a:r>
            <a:r>
              <a:rPr lang="en-US" sz="2800" dirty="0" smtClean="0"/>
              <a:t>self-discipline?</a:t>
            </a:r>
          </a:p>
          <a:p>
            <a:pPr marL="514350" indent="-514350">
              <a:buAutoNum type="arabicPeriod" startAt="15"/>
            </a:pPr>
            <a:r>
              <a:rPr lang="en-US" sz="2800" dirty="0"/>
              <a:t> </a:t>
            </a:r>
            <a:r>
              <a:rPr lang="en-US" sz="2800" dirty="0" smtClean="0"/>
              <a:t>What </a:t>
            </a:r>
            <a:r>
              <a:rPr lang="en-US" sz="2800" dirty="0"/>
              <a:t>more could you accomplish if you could answer that last question with a 9 or 10?</a:t>
            </a:r>
          </a:p>
          <a:p>
            <a:pPr marL="0" indent="0">
              <a:buNone/>
            </a:pPr>
            <a:endParaRPr lang="en-US" sz="1200" dirty="0"/>
          </a:p>
        </p:txBody>
      </p:sp>
    </p:spTree>
    <p:extLst>
      <p:ext uri="{BB962C8B-B14F-4D97-AF65-F5344CB8AC3E}">
        <p14:creationId xmlns:p14="http://schemas.microsoft.com/office/powerpoint/2010/main" val="2822815132"/>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ertical Lexicon design template">
  <a:themeElements>
    <a:clrScheme name="Office Theme 8">
      <a:dk1>
        <a:srgbClr val="808080"/>
      </a:dk1>
      <a:lt1>
        <a:srgbClr val="EAEAEA"/>
      </a:lt1>
      <a:dk2>
        <a:srgbClr val="336699"/>
      </a:dk2>
      <a:lt2>
        <a:srgbClr val="FFFFFF"/>
      </a:lt2>
      <a:accent1>
        <a:srgbClr val="00CC99"/>
      </a:accent1>
      <a:accent2>
        <a:srgbClr val="3333CC"/>
      </a:accent2>
      <a:accent3>
        <a:srgbClr val="ADB8CA"/>
      </a:accent3>
      <a:accent4>
        <a:srgbClr val="C8C8C8"/>
      </a:accent4>
      <a:accent5>
        <a:srgbClr val="AAE2CA"/>
      </a:accent5>
      <a:accent6>
        <a:srgbClr val="2D2DB9"/>
      </a:accent6>
      <a:hlink>
        <a:srgbClr val="CCCCFF"/>
      </a:hlink>
      <a:folHlink>
        <a:srgbClr val="B2B2B2"/>
      </a:folHlink>
    </a:clrScheme>
    <a:fontScheme name="Office Them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 Theme 8">
        <a:dk1>
          <a:srgbClr val="808080"/>
        </a:dk1>
        <a:lt1>
          <a:srgbClr val="EAEAEA"/>
        </a:lt1>
        <a:dk2>
          <a:srgbClr val="336699"/>
        </a:dk2>
        <a:lt2>
          <a:srgbClr val="FFFFFF"/>
        </a:lt2>
        <a:accent1>
          <a:srgbClr val="00CC99"/>
        </a:accent1>
        <a:accent2>
          <a:srgbClr val="3333CC"/>
        </a:accent2>
        <a:accent3>
          <a:srgbClr val="ADB8CA"/>
        </a:accent3>
        <a:accent4>
          <a:srgbClr val="C8C8C8"/>
        </a:accent4>
        <a:accent5>
          <a:srgbClr val="AAE2CA"/>
        </a:accent5>
        <a:accent6>
          <a:srgbClr val="2D2DB9"/>
        </a:accent6>
        <a:hlink>
          <a:srgbClr val="CCCCFF"/>
        </a:hlink>
        <a:folHlink>
          <a:srgbClr val="B2B2B2"/>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Vertical Lexicon design template</Template>
  <TotalTime>680</TotalTime>
  <Words>1020</Words>
  <Application>Microsoft Office PowerPoint</Application>
  <PresentationFormat>On-screen Show (4:3)</PresentationFormat>
  <Paragraphs>80</Paragraphs>
  <Slides>16</Slides>
  <Notes>0</Notes>
  <HiddenSlides>0</HiddenSlides>
  <MMClips>1</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Vertical Lexicon design template</vt:lpstr>
      <vt:lpstr>Delayed Gratification</vt:lpstr>
      <vt:lpstr>The Marshmallow Test</vt:lpstr>
      <vt:lpstr>The Marshmallow Test</vt:lpstr>
      <vt:lpstr>The Marshmallow Test</vt:lpstr>
      <vt:lpstr>Delayed Gratification</vt:lpstr>
      <vt:lpstr>Self-control</vt:lpstr>
      <vt:lpstr>Reflect on each of these questions.</vt:lpstr>
      <vt:lpstr>Reflect on each of these questions.</vt:lpstr>
      <vt:lpstr>Reflect on each of these questions.</vt:lpstr>
      <vt:lpstr>Self-discipline</vt:lpstr>
      <vt:lpstr>Improving Self-discipline</vt:lpstr>
      <vt:lpstr>To improve self-discipline…</vt:lpstr>
      <vt:lpstr>To improve self-discipline…</vt:lpstr>
      <vt:lpstr>To improve self-discipline…</vt:lpstr>
      <vt:lpstr>To improve self-discipline…</vt:lpstr>
      <vt:lpstr>Your days define your life</vt:lpstr>
    </vt:vector>
  </TitlesOfParts>
  <Company>Grande Prairie Catholic School District #28</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Delayed Gratification</dc:title>
  <dc:creator>Staff</dc:creator>
  <cp:lastModifiedBy>Staff</cp:lastModifiedBy>
  <cp:revision>27</cp:revision>
  <cp:lastPrinted>1601-01-01T00:00:00Z</cp:lastPrinted>
  <dcterms:created xsi:type="dcterms:W3CDTF">2013-01-07T18:52:39Z</dcterms:created>
  <dcterms:modified xsi:type="dcterms:W3CDTF">2013-01-17T17:15:42Z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TC010902911033</vt:lpwstr>
  </property>
</Properties>
</file>