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72" r:id="rId7"/>
    <p:sldId id="261" r:id="rId8"/>
    <p:sldId id="262" r:id="rId9"/>
    <p:sldId id="263" r:id="rId10"/>
    <p:sldId id="266" r:id="rId11"/>
    <p:sldId id="264" r:id="rId12"/>
    <p:sldId id="273" r:id="rId13"/>
    <p:sldId id="274" r:id="rId14"/>
    <p:sldId id="267" r:id="rId15"/>
    <p:sldId id="268" r:id="rId16"/>
    <p:sldId id="269" r:id="rId17"/>
    <p:sldId id="271"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6" name="Freeform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7" name="Freeform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8" name="Freeform 6"/>
          <p:cNvSpPr>
            <a:spLocks/>
          </p:cNvSpPr>
          <p:nvPr/>
        </p:nvSpPr>
        <p:spPr bwMode="hidden">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9" name="Freeform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0" name="Freeform 8"/>
          <p:cNvSpPr>
            <a:spLocks/>
          </p:cNvSpPr>
          <p:nvPr/>
        </p:nvSpPr>
        <p:spPr bwMode="invGray">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1" name="Freeform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84" name="Rectangle 12"/>
          <p:cNvSpPr>
            <a:spLocks noGrp="1" noChangeArrowheads="1"/>
          </p:cNvSpPr>
          <p:nvPr>
            <p:ph type="dt" sz="half" idx="2"/>
          </p:nvPr>
        </p:nvSpPr>
        <p:spPr/>
        <p:txBody>
          <a:bodyPr/>
          <a:lstStyle>
            <a:lvl1pPr>
              <a:defRPr>
                <a:solidFill>
                  <a:srgbClr val="FFFFCC"/>
                </a:solidFill>
              </a:defRPr>
            </a:lvl1pPr>
          </a:lstStyle>
          <a:p>
            <a:endParaRPr lang="en-US"/>
          </a:p>
        </p:txBody>
      </p:sp>
      <p:sp>
        <p:nvSpPr>
          <p:cNvPr id="3085" name="Rectangle 13"/>
          <p:cNvSpPr>
            <a:spLocks noGrp="1" noChangeArrowheads="1"/>
          </p:cNvSpPr>
          <p:nvPr>
            <p:ph type="ftr" sz="quarter" idx="3"/>
          </p:nvPr>
        </p:nvSpPr>
        <p:spPr/>
        <p:txBody>
          <a:bodyPr/>
          <a:lstStyle>
            <a:lvl1pPr>
              <a:defRPr>
                <a:solidFill>
                  <a:srgbClr val="FFFFCC"/>
                </a:solidFill>
              </a:defRPr>
            </a:lvl1pPr>
          </a:lstStyle>
          <a:p>
            <a:endParaRPr lang="en-US"/>
          </a:p>
        </p:txBody>
      </p:sp>
      <p:sp>
        <p:nvSpPr>
          <p:cNvPr id="3086" name="Rectangle 14"/>
          <p:cNvSpPr>
            <a:spLocks noGrp="1" noChangeArrowheads="1"/>
          </p:cNvSpPr>
          <p:nvPr>
            <p:ph type="sldNum" sz="quarter" idx="4"/>
          </p:nvPr>
        </p:nvSpPr>
        <p:spPr/>
        <p:txBody>
          <a:bodyPr/>
          <a:lstStyle>
            <a:lvl1pPr>
              <a:defRPr>
                <a:solidFill>
                  <a:srgbClr val="FFFFCC"/>
                </a:solidFill>
              </a:defRPr>
            </a:lvl1pPr>
          </a:lstStyle>
          <a:p>
            <a:fld id="{1FA562E3-8931-46EA-9797-32D4B36FDE23}"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0-#ppt_w/2"/>
                                          </p:val>
                                        </p:tav>
                                        <p:tav tm="100000">
                                          <p:val>
                                            <p:strVal val="#ppt_x"/>
                                          </p:val>
                                        </p:tav>
                                      </p:tavLst>
                                    </p:anim>
                                    <p:anim calcmode="lin" valueType="num">
                                      <p:cBhvr additive="base">
                                        <p:cTn id="8" dur="50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55C13-6DA1-4632-8681-C12DF520B425}" type="slidenum">
              <a:rPr lang="en-US"/>
              <a:pPr/>
              <a:t>‹#›</a:t>
            </a:fld>
            <a:endParaRPr lang="en-US"/>
          </a:p>
        </p:txBody>
      </p:sp>
    </p:spTree>
    <p:extLst>
      <p:ext uri="{BB962C8B-B14F-4D97-AF65-F5344CB8AC3E}">
        <p14:creationId xmlns:p14="http://schemas.microsoft.com/office/powerpoint/2010/main" val="1973758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03CB87-6B1B-4EB0-A804-0A88B9ACDD81}" type="slidenum">
              <a:rPr lang="en-US"/>
              <a:pPr/>
              <a:t>‹#›</a:t>
            </a:fld>
            <a:endParaRPr lang="en-US"/>
          </a:p>
        </p:txBody>
      </p:sp>
    </p:spTree>
    <p:extLst>
      <p:ext uri="{BB962C8B-B14F-4D97-AF65-F5344CB8AC3E}">
        <p14:creationId xmlns:p14="http://schemas.microsoft.com/office/powerpoint/2010/main" val="295673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CDCFBE-1E52-4FCB-A182-441BF2D06366}" type="slidenum">
              <a:rPr lang="en-US"/>
              <a:pPr/>
              <a:t>‹#›</a:t>
            </a:fld>
            <a:endParaRPr lang="en-US"/>
          </a:p>
        </p:txBody>
      </p:sp>
    </p:spTree>
    <p:extLst>
      <p:ext uri="{BB962C8B-B14F-4D97-AF65-F5344CB8AC3E}">
        <p14:creationId xmlns:p14="http://schemas.microsoft.com/office/powerpoint/2010/main" val="42624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E50DD1-88DE-4C05-991A-D6A8E9D3C794}" type="slidenum">
              <a:rPr lang="en-US"/>
              <a:pPr/>
              <a:t>‹#›</a:t>
            </a:fld>
            <a:endParaRPr lang="en-US"/>
          </a:p>
        </p:txBody>
      </p:sp>
    </p:spTree>
    <p:extLst>
      <p:ext uri="{BB962C8B-B14F-4D97-AF65-F5344CB8AC3E}">
        <p14:creationId xmlns:p14="http://schemas.microsoft.com/office/powerpoint/2010/main" val="194200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89EE6B-01C0-410B-A5D4-EAA21C148FCC}" type="slidenum">
              <a:rPr lang="en-US"/>
              <a:pPr/>
              <a:t>‹#›</a:t>
            </a:fld>
            <a:endParaRPr lang="en-US"/>
          </a:p>
        </p:txBody>
      </p:sp>
    </p:spTree>
    <p:extLst>
      <p:ext uri="{BB962C8B-B14F-4D97-AF65-F5344CB8AC3E}">
        <p14:creationId xmlns:p14="http://schemas.microsoft.com/office/powerpoint/2010/main" val="34485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2CCF896-5D40-4803-ACDB-69FCD9DBBBE0}" type="slidenum">
              <a:rPr lang="en-US"/>
              <a:pPr/>
              <a:t>‹#›</a:t>
            </a:fld>
            <a:endParaRPr lang="en-US"/>
          </a:p>
        </p:txBody>
      </p:sp>
    </p:spTree>
    <p:extLst>
      <p:ext uri="{BB962C8B-B14F-4D97-AF65-F5344CB8AC3E}">
        <p14:creationId xmlns:p14="http://schemas.microsoft.com/office/powerpoint/2010/main" val="507942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E47F5E-1F6D-4ABB-8235-943B2C95CB58}" type="slidenum">
              <a:rPr lang="en-US"/>
              <a:pPr/>
              <a:t>‹#›</a:t>
            </a:fld>
            <a:endParaRPr lang="en-US"/>
          </a:p>
        </p:txBody>
      </p:sp>
    </p:spTree>
    <p:extLst>
      <p:ext uri="{BB962C8B-B14F-4D97-AF65-F5344CB8AC3E}">
        <p14:creationId xmlns:p14="http://schemas.microsoft.com/office/powerpoint/2010/main" val="335458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D2A5DD-66F9-4792-9E21-D02C9E483616}" type="slidenum">
              <a:rPr lang="en-US"/>
              <a:pPr/>
              <a:t>‹#›</a:t>
            </a:fld>
            <a:endParaRPr lang="en-US"/>
          </a:p>
        </p:txBody>
      </p:sp>
    </p:spTree>
    <p:extLst>
      <p:ext uri="{BB962C8B-B14F-4D97-AF65-F5344CB8AC3E}">
        <p14:creationId xmlns:p14="http://schemas.microsoft.com/office/powerpoint/2010/main" val="332153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E72B24-25B5-425B-AFC3-4921CAF45DE6}" type="slidenum">
              <a:rPr lang="en-US"/>
              <a:pPr/>
              <a:t>‹#›</a:t>
            </a:fld>
            <a:endParaRPr lang="en-US"/>
          </a:p>
        </p:txBody>
      </p:sp>
    </p:spTree>
    <p:extLst>
      <p:ext uri="{BB962C8B-B14F-4D97-AF65-F5344CB8AC3E}">
        <p14:creationId xmlns:p14="http://schemas.microsoft.com/office/powerpoint/2010/main" val="86828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A02322-1D97-4561-9F23-C734E914FEB9}" type="slidenum">
              <a:rPr lang="en-US"/>
              <a:pPr/>
              <a:t>‹#›</a:t>
            </a:fld>
            <a:endParaRPr lang="en-US"/>
          </a:p>
        </p:txBody>
      </p:sp>
    </p:spTree>
    <p:extLst>
      <p:ext uri="{BB962C8B-B14F-4D97-AF65-F5344CB8AC3E}">
        <p14:creationId xmlns:p14="http://schemas.microsoft.com/office/powerpoint/2010/main" val="212300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2051" name="Freeform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2" name="Freeform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3" name="Freeform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4" name="Freeform 6"/>
          <p:cNvSpPr>
            <a:spLocks/>
          </p:cNvSpPr>
          <p:nvPr/>
        </p:nvSpPr>
        <p:spPr bwMode="invGray">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5" name="Freeform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6" name="Freeform 8"/>
          <p:cNvSpPr>
            <a:spLocks/>
          </p:cNvSpPr>
          <p:nvPr/>
        </p:nvSpPr>
        <p:spPr bwMode="white">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7" name="Freeform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ffectLst/>
          <a:extLst>
            <a:ext uri="{91240B29-F687-4F45-9708-019B960494DF}">
              <a14:hiddenLine xmlns:a14="http://schemas.microsoft.com/office/drawing/2010/main" w="9525" cap="flat">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058"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9"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78BA174E-948F-4327-9A60-778BF42FD23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Layout" Target="../slideLayouts/slideLayout2.xml"/><Relationship Id="rId1" Type="http://schemas.openxmlformats.org/officeDocument/2006/relationships/video" Target="http://www.youtube.com/v/EaLGkIJp424?version=3&amp;hl=en_US"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OPTIMISM</a:t>
            </a:r>
            <a:endParaRPr lang="en-US" dirty="0"/>
          </a:p>
        </p:txBody>
      </p:sp>
      <p:sp>
        <p:nvSpPr>
          <p:cNvPr id="3" name="Subtitle 2"/>
          <p:cNvSpPr>
            <a:spLocks noGrp="1"/>
          </p:cNvSpPr>
          <p:nvPr>
            <p:ph type="subTitle" idx="1"/>
          </p:nvPr>
        </p:nvSpPr>
        <p:spPr>
          <a:xfrm>
            <a:off x="1219200" y="3505200"/>
            <a:ext cx="6781800" cy="2362200"/>
          </a:xfrm>
        </p:spPr>
        <p:txBody>
          <a:bodyPr/>
          <a:lstStyle/>
          <a:p>
            <a:r>
              <a:rPr lang="en-US" sz="2000" dirty="0" smtClean="0"/>
              <a:t>Romans 8:28</a:t>
            </a:r>
          </a:p>
          <a:p>
            <a:r>
              <a:rPr lang="en-US" dirty="0" smtClean="0"/>
              <a:t>We know that God is always at work for the good of everyone who loves him.</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8600" y="5943600"/>
            <a:ext cx="1108347" cy="781050"/>
          </a:xfrm>
          <a:prstGeom prst="rect">
            <a:avLst/>
          </a:prstGeom>
        </p:spPr>
      </p:pic>
    </p:spTree>
    <p:extLst>
      <p:ext uri="{BB962C8B-B14F-4D97-AF65-F5344CB8AC3E}">
        <p14:creationId xmlns:p14="http://schemas.microsoft.com/office/powerpoint/2010/main" val="27080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a:t>
            </a:r>
            <a:br>
              <a:rPr lang="en-US" dirty="0" smtClean="0"/>
            </a:br>
            <a:r>
              <a:rPr lang="en-US" dirty="0" smtClean="0"/>
              <a:t>Optimism &amp; Pessimism</a:t>
            </a:r>
            <a:endParaRPr lang="en-US" dirty="0"/>
          </a:p>
        </p:txBody>
      </p:sp>
      <p:sp>
        <p:nvSpPr>
          <p:cNvPr id="4" name="TextBox 3"/>
          <p:cNvSpPr txBox="1"/>
          <p:nvPr/>
        </p:nvSpPr>
        <p:spPr>
          <a:xfrm>
            <a:off x="2819400" y="5934670"/>
            <a:ext cx="3505200" cy="923330"/>
          </a:xfrm>
          <a:prstGeom prst="rect">
            <a:avLst/>
          </a:prstGeom>
          <a:noFill/>
        </p:spPr>
        <p:txBody>
          <a:bodyPr wrap="square" rtlCol="0">
            <a:spAutoFit/>
          </a:bodyPr>
          <a:lstStyle/>
          <a:p>
            <a:r>
              <a:rPr lang="en-US" dirty="0" smtClean="0"/>
              <a:t>Website Link </a:t>
            </a:r>
            <a:r>
              <a:rPr lang="en-US" dirty="0" smtClean="0">
                <a:hlinkClick r:id="rId3" action="ppaction://hlinksldjump"/>
              </a:rPr>
              <a:t>http</a:t>
            </a:r>
            <a:r>
              <a:rPr lang="en-US" dirty="0">
                <a:hlinkClick r:id="rId3" action="ppaction://hlinksldjump"/>
              </a:rPr>
              <a:t>://youtu.be/EaLGkIJp424</a:t>
            </a:r>
            <a:endParaRPr lang="en-US" dirty="0"/>
          </a:p>
          <a:p>
            <a:endParaRPr lang="en-US" dirty="0"/>
          </a:p>
        </p:txBody>
      </p:sp>
      <p:pic>
        <p:nvPicPr>
          <p:cNvPr id="5" name="EaLGkIJp424?version=3&amp;hl=en_US"/>
          <p:cNvPicPr>
            <a:picLocks noRot="1" noChangeAspect="1"/>
          </p:cNvPicPr>
          <p:nvPr>
            <a:videoFile r:link="rId1"/>
          </p:nvPr>
        </p:nvPicPr>
        <p:blipFill>
          <a:blip r:embed="rId4"/>
          <a:stretch>
            <a:fillRect/>
          </a:stretch>
        </p:blipFill>
        <p:spPr>
          <a:xfrm>
            <a:off x="2019300" y="1981200"/>
            <a:ext cx="5105400" cy="3829050"/>
          </a:xfrm>
          <a:prstGeom prst="rect">
            <a:avLst/>
          </a:prstGeom>
        </p:spPr>
      </p:pic>
    </p:spTree>
    <p:extLst>
      <p:ext uri="{BB962C8B-B14F-4D97-AF65-F5344CB8AC3E}">
        <p14:creationId xmlns:p14="http://schemas.microsoft.com/office/powerpoint/2010/main" val="188669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977"/>
            <a:ext cx="7772400" cy="1143000"/>
          </a:xfrm>
        </p:spPr>
        <p:txBody>
          <a:bodyPr/>
          <a:lstStyle/>
          <a:p>
            <a:r>
              <a:rPr lang="en-US" dirty="0" smtClean="0"/>
              <a:t>How to be more optimistic…</a:t>
            </a:r>
            <a:endParaRPr lang="en-US" dirty="0"/>
          </a:p>
        </p:txBody>
      </p:sp>
      <p:sp>
        <p:nvSpPr>
          <p:cNvPr id="3" name="Content Placeholder 2"/>
          <p:cNvSpPr>
            <a:spLocks noGrp="1"/>
          </p:cNvSpPr>
          <p:nvPr>
            <p:ph idx="1"/>
          </p:nvPr>
        </p:nvSpPr>
        <p:spPr>
          <a:xfrm>
            <a:off x="228600" y="1219200"/>
            <a:ext cx="8915400" cy="5486400"/>
          </a:xfrm>
        </p:spPr>
        <p:txBody>
          <a:bodyPr/>
          <a:lstStyle/>
          <a:p>
            <a:r>
              <a:rPr lang="en-US" sz="3600" dirty="0" smtClean="0"/>
              <a:t>Be aware of the language you </a:t>
            </a:r>
            <a:r>
              <a:rPr lang="en-US" sz="3600" dirty="0" smtClean="0"/>
              <a:t>use.  In bad situations, avoid self-talk that makes the event seem </a:t>
            </a:r>
          </a:p>
          <a:p>
            <a:pPr lvl="2"/>
            <a:r>
              <a:rPr lang="en-US" sz="3600" dirty="0" smtClean="0"/>
              <a:t>permanent (like this always), </a:t>
            </a:r>
          </a:p>
          <a:p>
            <a:pPr lvl="2"/>
            <a:r>
              <a:rPr lang="en-US" sz="3600" dirty="0" smtClean="0"/>
              <a:t>global (event will affect all areas)</a:t>
            </a:r>
          </a:p>
          <a:p>
            <a:pPr lvl="2"/>
            <a:r>
              <a:rPr lang="en-US" sz="3600" dirty="0" smtClean="0"/>
              <a:t>and/or about your character (event determines who we are)</a:t>
            </a:r>
            <a:endParaRPr lang="en-US" sz="3600" dirty="0" smtClean="0"/>
          </a:p>
        </p:txBody>
      </p:sp>
    </p:spTree>
    <p:extLst>
      <p:ext uri="{BB962C8B-B14F-4D97-AF65-F5344CB8AC3E}">
        <p14:creationId xmlns:p14="http://schemas.microsoft.com/office/powerpoint/2010/main" val="47776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977"/>
            <a:ext cx="7772400" cy="1143000"/>
          </a:xfrm>
        </p:spPr>
        <p:txBody>
          <a:bodyPr/>
          <a:lstStyle/>
          <a:p>
            <a:r>
              <a:rPr lang="en-US" dirty="0" smtClean="0"/>
              <a:t>How to be more optimistic…</a:t>
            </a:r>
            <a:endParaRPr lang="en-US" dirty="0"/>
          </a:p>
        </p:txBody>
      </p:sp>
      <p:sp>
        <p:nvSpPr>
          <p:cNvPr id="3" name="Content Placeholder 2"/>
          <p:cNvSpPr>
            <a:spLocks noGrp="1"/>
          </p:cNvSpPr>
          <p:nvPr>
            <p:ph idx="1"/>
          </p:nvPr>
        </p:nvSpPr>
        <p:spPr>
          <a:xfrm>
            <a:off x="228600" y="1219200"/>
            <a:ext cx="8915400" cy="5486400"/>
          </a:xfrm>
        </p:spPr>
        <p:txBody>
          <a:bodyPr/>
          <a:lstStyle/>
          <a:p>
            <a:r>
              <a:rPr lang="en-US" sz="3600" dirty="0" smtClean="0"/>
              <a:t>For each statement below, identify if it is permanent, global or about character.</a:t>
            </a:r>
            <a:endParaRPr lang="en-US" sz="3600" dirty="0" smtClean="0"/>
          </a:p>
          <a:p>
            <a:pPr lvl="2"/>
            <a:r>
              <a:rPr lang="en-US" sz="3200" dirty="0" smtClean="0"/>
              <a:t>I can’t believe I burnt my grilled cheese.  I am the worst cook. </a:t>
            </a:r>
          </a:p>
          <a:p>
            <a:pPr lvl="2"/>
            <a:r>
              <a:rPr lang="en-US" sz="3200" dirty="0" smtClean="0"/>
              <a:t>This </a:t>
            </a:r>
            <a:r>
              <a:rPr lang="en-US" sz="3200" dirty="0"/>
              <a:t>is the worst day ever</a:t>
            </a:r>
            <a:r>
              <a:rPr lang="en-US" sz="3200" dirty="0" smtClean="0"/>
              <a:t>. </a:t>
            </a:r>
            <a:endParaRPr lang="en-US" sz="3200" dirty="0"/>
          </a:p>
          <a:p>
            <a:pPr lvl="2"/>
            <a:r>
              <a:rPr lang="en-US" sz="3200" dirty="0" smtClean="0"/>
              <a:t>I </a:t>
            </a:r>
            <a:r>
              <a:rPr lang="en-US" sz="3200" dirty="0" smtClean="0"/>
              <a:t>am never going to pass this </a:t>
            </a:r>
            <a:r>
              <a:rPr lang="en-US" sz="3200" dirty="0" smtClean="0"/>
              <a:t>test because I am horrible under pressure.</a:t>
            </a:r>
          </a:p>
          <a:p>
            <a:pPr lvl="2"/>
            <a:endParaRPr lang="en-US" sz="3200" dirty="0"/>
          </a:p>
          <a:p>
            <a:pPr marL="914400" lvl="2" indent="0">
              <a:buNone/>
            </a:pPr>
            <a:r>
              <a:rPr lang="en-US" sz="2000" i="1" dirty="0" smtClean="0"/>
              <a:t>Responses on next slide.</a:t>
            </a:r>
            <a:endParaRPr lang="en-US" sz="2000" i="1" dirty="0" smtClean="0"/>
          </a:p>
        </p:txBody>
      </p:sp>
    </p:spTree>
    <p:extLst>
      <p:ext uri="{BB962C8B-B14F-4D97-AF65-F5344CB8AC3E}">
        <p14:creationId xmlns:p14="http://schemas.microsoft.com/office/powerpoint/2010/main" val="147331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lstStyle/>
          <a:p>
            <a:r>
              <a:rPr lang="en-US" sz="3600" dirty="0" smtClean="0"/>
              <a:t>Here are the answers and a more optimistic statement.</a:t>
            </a:r>
            <a:endParaRPr lang="en-US" sz="3600" dirty="0" smtClean="0"/>
          </a:p>
          <a:p>
            <a:pPr lvl="1"/>
            <a:r>
              <a:rPr lang="en-US" dirty="0" smtClean="0"/>
              <a:t>I can’t believe I burnt my grilled cheese.  I am the worst cook.  </a:t>
            </a:r>
            <a:r>
              <a:rPr lang="en-US" dirty="0" smtClean="0">
                <a:solidFill>
                  <a:schemeClr val="bg2">
                    <a:lumMod val="50000"/>
                    <a:lumOff val="50000"/>
                  </a:schemeClr>
                </a:solidFill>
              </a:rPr>
              <a:t>(global)</a:t>
            </a:r>
          </a:p>
          <a:p>
            <a:pPr lvl="2"/>
            <a:r>
              <a:rPr lang="en-US" sz="2800" dirty="0" smtClean="0">
                <a:solidFill>
                  <a:schemeClr val="bg2">
                    <a:lumMod val="25000"/>
                    <a:lumOff val="75000"/>
                  </a:schemeClr>
                </a:solidFill>
              </a:rPr>
              <a:t>I can’t believe I burnt my grilled cheese. I need to pay more attention.</a:t>
            </a:r>
            <a:endParaRPr lang="en-US" sz="2800" dirty="0" smtClean="0">
              <a:solidFill>
                <a:schemeClr val="bg2">
                  <a:lumMod val="25000"/>
                  <a:lumOff val="75000"/>
                </a:schemeClr>
              </a:solidFill>
            </a:endParaRPr>
          </a:p>
          <a:p>
            <a:pPr lvl="1"/>
            <a:r>
              <a:rPr lang="en-US" dirty="0" smtClean="0"/>
              <a:t>This </a:t>
            </a:r>
            <a:r>
              <a:rPr lang="en-US" dirty="0"/>
              <a:t>is the worst day ever</a:t>
            </a:r>
            <a:r>
              <a:rPr lang="en-US" dirty="0" smtClean="0"/>
              <a:t>. </a:t>
            </a:r>
            <a:r>
              <a:rPr lang="en-US" dirty="0" smtClean="0">
                <a:solidFill>
                  <a:schemeClr val="bg2">
                    <a:lumMod val="50000"/>
                    <a:lumOff val="50000"/>
                  </a:schemeClr>
                </a:solidFill>
              </a:rPr>
              <a:t>(permanent)</a:t>
            </a:r>
          </a:p>
          <a:p>
            <a:pPr lvl="2"/>
            <a:r>
              <a:rPr lang="en-US" sz="2800" dirty="0" smtClean="0">
                <a:solidFill>
                  <a:schemeClr val="bg2">
                    <a:lumMod val="25000"/>
                    <a:lumOff val="75000"/>
                  </a:schemeClr>
                </a:solidFill>
              </a:rPr>
              <a:t>I am having a tough time.</a:t>
            </a:r>
            <a:endParaRPr lang="en-US" sz="2800" dirty="0">
              <a:solidFill>
                <a:schemeClr val="bg2">
                  <a:lumMod val="25000"/>
                  <a:lumOff val="75000"/>
                </a:schemeClr>
              </a:solidFill>
            </a:endParaRPr>
          </a:p>
          <a:p>
            <a:pPr lvl="1"/>
            <a:r>
              <a:rPr lang="en-US" dirty="0" smtClean="0"/>
              <a:t>I </a:t>
            </a:r>
            <a:r>
              <a:rPr lang="en-US" dirty="0" smtClean="0"/>
              <a:t>am never going to pass this </a:t>
            </a:r>
            <a:r>
              <a:rPr lang="en-US" dirty="0" smtClean="0"/>
              <a:t>test because I am horrible under pressure. </a:t>
            </a:r>
            <a:r>
              <a:rPr lang="en-US" dirty="0" smtClean="0">
                <a:solidFill>
                  <a:schemeClr val="bg2">
                    <a:lumMod val="50000"/>
                    <a:lumOff val="50000"/>
                  </a:schemeClr>
                </a:solidFill>
              </a:rPr>
              <a:t>(about character)</a:t>
            </a:r>
            <a:endParaRPr lang="en-US" dirty="0">
              <a:solidFill>
                <a:schemeClr val="bg2">
                  <a:lumMod val="25000"/>
                  <a:lumOff val="75000"/>
                </a:schemeClr>
              </a:solidFill>
            </a:endParaRPr>
          </a:p>
          <a:p>
            <a:pPr lvl="2"/>
            <a:r>
              <a:rPr lang="en-US" dirty="0" smtClean="0">
                <a:solidFill>
                  <a:schemeClr val="bg2">
                    <a:lumMod val="25000"/>
                    <a:lumOff val="75000"/>
                  </a:schemeClr>
                </a:solidFill>
              </a:rPr>
              <a:t>I am going to have a tough time with this test, but am going to try my best.</a:t>
            </a:r>
          </a:p>
        </p:txBody>
      </p:sp>
    </p:spTree>
    <p:extLst>
      <p:ext uri="{BB962C8B-B14F-4D97-AF65-F5344CB8AC3E}">
        <p14:creationId xmlns:p14="http://schemas.microsoft.com/office/powerpoint/2010/main" val="202223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 more optimistic…</a:t>
            </a:r>
            <a:endParaRPr lang="en-US" dirty="0"/>
          </a:p>
        </p:txBody>
      </p:sp>
      <p:sp>
        <p:nvSpPr>
          <p:cNvPr id="3" name="Content Placeholder 2"/>
          <p:cNvSpPr>
            <a:spLocks noGrp="1"/>
          </p:cNvSpPr>
          <p:nvPr>
            <p:ph idx="1"/>
          </p:nvPr>
        </p:nvSpPr>
        <p:spPr/>
        <p:txBody>
          <a:bodyPr/>
          <a:lstStyle/>
          <a:p>
            <a:r>
              <a:rPr lang="en-US" b="1" dirty="0"/>
              <a:t>“It isn’t what happens to us that causes us to suffer; it’s what we say to ourselves about what happens.” -</a:t>
            </a:r>
            <a:r>
              <a:rPr lang="en-US" b="1" dirty="0" err="1"/>
              <a:t>Pema</a:t>
            </a:r>
            <a:r>
              <a:rPr lang="en-US" b="1" dirty="0"/>
              <a:t> </a:t>
            </a:r>
            <a:r>
              <a:rPr lang="en-US" b="1" dirty="0" err="1" smtClean="0"/>
              <a:t>Chodron</a:t>
            </a:r>
            <a:endParaRPr lang="en-US" b="1" dirty="0" smtClean="0"/>
          </a:p>
          <a:p>
            <a:endParaRPr lang="en-US" dirty="0"/>
          </a:p>
          <a:p>
            <a:r>
              <a:rPr lang="en-US" dirty="0" smtClean="0"/>
              <a:t>The </a:t>
            </a:r>
            <a:r>
              <a:rPr lang="en-US" dirty="0"/>
              <a:t>goal is to think positively, regardless of the situation, and make a conscious effort to see opportunities instead of obstacles. </a:t>
            </a:r>
            <a:endParaRPr lang="en-US" dirty="0" smtClean="0"/>
          </a:p>
          <a:p>
            <a:endParaRPr lang="en-US" dirty="0"/>
          </a:p>
        </p:txBody>
      </p:sp>
    </p:spTree>
    <p:extLst>
      <p:ext uri="{BB962C8B-B14F-4D97-AF65-F5344CB8AC3E}">
        <p14:creationId xmlns:p14="http://schemas.microsoft.com/office/powerpoint/2010/main" val="39445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How to be more optimistic…</a:t>
            </a:r>
            <a:endParaRPr lang="en-US" dirty="0"/>
          </a:p>
        </p:txBody>
      </p:sp>
      <p:sp>
        <p:nvSpPr>
          <p:cNvPr id="3" name="Content Placeholder 2"/>
          <p:cNvSpPr>
            <a:spLocks noGrp="1"/>
          </p:cNvSpPr>
          <p:nvPr>
            <p:ph idx="1"/>
          </p:nvPr>
        </p:nvSpPr>
        <p:spPr>
          <a:xfrm>
            <a:off x="381000" y="1219200"/>
            <a:ext cx="8763000" cy="5334000"/>
          </a:xfrm>
        </p:spPr>
        <p:txBody>
          <a:bodyPr/>
          <a:lstStyle/>
          <a:p>
            <a:r>
              <a:rPr lang="en-US" dirty="0" smtClean="0"/>
              <a:t>Practice actively </a:t>
            </a:r>
            <a:r>
              <a:rPr lang="en-US" dirty="0"/>
              <a:t>seeing your situation from a brighter, more positive </a:t>
            </a:r>
            <a:r>
              <a:rPr lang="en-US" dirty="0" smtClean="0"/>
              <a:t>perspective.  Say “The good news is….” and complete your sentence.</a:t>
            </a:r>
          </a:p>
          <a:p>
            <a:endParaRPr lang="en-US" dirty="0" smtClean="0"/>
          </a:p>
          <a:p>
            <a:r>
              <a:rPr lang="en-US" dirty="0"/>
              <a:t>Yes, your car broke down, but </a:t>
            </a:r>
            <a:r>
              <a:rPr lang="en-US" dirty="0">
                <a:solidFill>
                  <a:schemeClr val="accent1">
                    <a:lumMod val="40000"/>
                    <a:lumOff val="60000"/>
                  </a:schemeClr>
                </a:solidFill>
              </a:rPr>
              <a:t>the good news is</a:t>
            </a:r>
            <a:r>
              <a:rPr lang="en-US" dirty="0"/>
              <a:t>…you had a cell phone to call for </a:t>
            </a:r>
            <a:r>
              <a:rPr lang="en-US" dirty="0" smtClean="0"/>
              <a:t>help.</a:t>
            </a:r>
          </a:p>
          <a:p>
            <a:r>
              <a:rPr lang="en-US" dirty="0" smtClean="0"/>
              <a:t>Yes, you forgot your assignment at home but </a:t>
            </a:r>
            <a:r>
              <a:rPr lang="en-US" dirty="0" smtClean="0">
                <a:solidFill>
                  <a:schemeClr val="accent1">
                    <a:lumMod val="40000"/>
                    <a:lumOff val="60000"/>
                  </a:schemeClr>
                </a:solidFill>
              </a:rPr>
              <a:t>the good news is</a:t>
            </a:r>
            <a:r>
              <a:rPr lang="en-US" dirty="0" smtClean="0"/>
              <a:t>...you completed it and will do well on the quiz.</a:t>
            </a:r>
          </a:p>
          <a:p>
            <a:pPr marL="0" indent="0">
              <a:buNone/>
            </a:pPr>
            <a:endParaRPr lang="en-US" dirty="0"/>
          </a:p>
        </p:txBody>
      </p:sp>
    </p:spTree>
    <p:extLst>
      <p:ext uri="{BB962C8B-B14F-4D97-AF65-F5344CB8AC3E}">
        <p14:creationId xmlns:p14="http://schemas.microsoft.com/office/powerpoint/2010/main" val="81721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How to be more optimistic…</a:t>
            </a:r>
            <a:endParaRPr lang="en-US" dirty="0"/>
          </a:p>
        </p:txBody>
      </p:sp>
      <p:sp>
        <p:nvSpPr>
          <p:cNvPr id="3" name="Content Placeholder 2"/>
          <p:cNvSpPr>
            <a:spLocks noGrp="1"/>
          </p:cNvSpPr>
          <p:nvPr>
            <p:ph idx="1"/>
          </p:nvPr>
        </p:nvSpPr>
        <p:spPr>
          <a:xfrm>
            <a:off x="381000" y="1219200"/>
            <a:ext cx="8763000" cy="5334000"/>
          </a:xfrm>
        </p:spPr>
        <p:txBody>
          <a:bodyPr/>
          <a:lstStyle/>
          <a:p>
            <a:pPr marL="342900" lvl="1" indent="-342900">
              <a:buFontTx/>
              <a:buChar char="•"/>
            </a:pPr>
            <a:r>
              <a:rPr lang="en-US" dirty="0" smtClean="0"/>
              <a:t>Your turn. </a:t>
            </a:r>
            <a:r>
              <a:rPr lang="en-US" dirty="0"/>
              <a:t>Change the following sentences like the example above to be more optimistic</a:t>
            </a:r>
            <a:r>
              <a:rPr lang="en-US" dirty="0" smtClean="0"/>
              <a:t>.</a:t>
            </a:r>
          </a:p>
          <a:p>
            <a:endParaRPr lang="en-US" dirty="0" smtClean="0"/>
          </a:p>
          <a:p>
            <a:r>
              <a:rPr lang="en-US" dirty="0"/>
              <a:t>Yes, </a:t>
            </a:r>
            <a:r>
              <a:rPr lang="en-US" dirty="0" smtClean="0"/>
              <a:t>you have to stay home for the long </a:t>
            </a:r>
            <a:r>
              <a:rPr lang="en-US" dirty="0" smtClean="0"/>
              <a:t>weekend </a:t>
            </a:r>
            <a:r>
              <a:rPr lang="en-US" dirty="0"/>
              <a:t>but </a:t>
            </a:r>
            <a:r>
              <a:rPr lang="en-US" dirty="0">
                <a:solidFill>
                  <a:schemeClr val="accent1">
                    <a:lumMod val="40000"/>
                    <a:lumOff val="60000"/>
                  </a:schemeClr>
                </a:solidFill>
              </a:rPr>
              <a:t>the good news is</a:t>
            </a:r>
            <a:r>
              <a:rPr lang="en-US" dirty="0" smtClean="0"/>
              <a:t>…</a:t>
            </a:r>
          </a:p>
          <a:p>
            <a:endParaRPr lang="en-US" dirty="0" smtClean="0"/>
          </a:p>
          <a:p>
            <a:r>
              <a:rPr lang="en-US" dirty="0" smtClean="0"/>
              <a:t>Yes, you woke up late for school but </a:t>
            </a:r>
            <a:r>
              <a:rPr lang="en-US" dirty="0" smtClean="0">
                <a:solidFill>
                  <a:schemeClr val="accent1">
                    <a:lumMod val="40000"/>
                    <a:lumOff val="60000"/>
                  </a:schemeClr>
                </a:solidFill>
              </a:rPr>
              <a:t>the good news is</a:t>
            </a:r>
            <a:r>
              <a:rPr lang="en-US" dirty="0" smtClean="0"/>
              <a:t>... </a:t>
            </a:r>
          </a:p>
          <a:p>
            <a:pPr marL="0" indent="0">
              <a:buNone/>
            </a:pPr>
            <a:endParaRPr lang="en-US" dirty="0"/>
          </a:p>
        </p:txBody>
      </p:sp>
    </p:spTree>
    <p:extLst>
      <p:ext uri="{BB962C8B-B14F-4D97-AF65-F5344CB8AC3E}">
        <p14:creationId xmlns:p14="http://schemas.microsoft.com/office/powerpoint/2010/main" val="47272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Optimism Quotes</a:t>
            </a:r>
            <a:endParaRPr lang="en-US" dirty="0"/>
          </a:p>
        </p:txBody>
      </p:sp>
      <p:sp>
        <p:nvSpPr>
          <p:cNvPr id="4" name="Content Placeholder 2"/>
          <p:cNvSpPr>
            <a:spLocks noGrp="1"/>
          </p:cNvSpPr>
          <p:nvPr>
            <p:ph idx="1"/>
          </p:nvPr>
        </p:nvSpPr>
        <p:spPr>
          <a:xfrm>
            <a:off x="381000" y="1524000"/>
            <a:ext cx="7924800" cy="5181600"/>
          </a:xfrm>
        </p:spPr>
        <p:txBody>
          <a:bodyPr/>
          <a:lstStyle/>
          <a:p>
            <a:pPr marL="0" indent="0">
              <a:buNone/>
            </a:pPr>
            <a:r>
              <a:rPr lang="en-US" dirty="0" smtClean="0"/>
              <a:t>A </a:t>
            </a:r>
            <a:r>
              <a:rPr lang="en-US" dirty="0"/>
              <a:t>pessimist sees the difficulty in every </a:t>
            </a:r>
            <a:r>
              <a:rPr lang="en-US" dirty="0" smtClean="0"/>
              <a:t>opportunity</a:t>
            </a:r>
            <a:r>
              <a:rPr lang="en-US" dirty="0"/>
              <a:t>; an optimist sees the opportunity in every </a:t>
            </a:r>
            <a:r>
              <a:rPr lang="en-US" dirty="0" smtClean="0"/>
              <a:t>difficulty.</a:t>
            </a:r>
            <a:r>
              <a:rPr lang="en-US" dirty="0"/>
              <a:t> </a:t>
            </a:r>
            <a:r>
              <a:rPr lang="en-US" sz="2000" dirty="0"/>
              <a:t> Winston </a:t>
            </a:r>
            <a:r>
              <a:rPr lang="en-US" sz="2000" dirty="0" smtClean="0"/>
              <a:t>Churchill</a:t>
            </a:r>
          </a:p>
          <a:p>
            <a:pPr marL="0" indent="0">
              <a:buNone/>
            </a:pPr>
            <a:endParaRPr lang="en-US" sz="2000" dirty="0" smtClean="0"/>
          </a:p>
          <a:p>
            <a:pPr marL="0" indent="0">
              <a:buNone/>
            </a:pPr>
            <a:r>
              <a:rPr lang="en-US" dirty="0"/>
              <a:t>“What day is it</a:t>
            </a:r>
            <a:r>
              <a:rPr lang="en-US" dirty="0" smtClean="0"/>
              <a:t>?”</a:t>
            </a:r>
            <a:r>
              <a:rPr lang="en-US" dirty="0"/>
              <a:t/>
            </a:r>
            <a:br>
              <a:rPr lang="en-US" dirty="0"/>
            </a:br>
            <a:r>
              <a:rPr lang="en-US" dirty="0" smtClean="0"/>
              <a:t>“It's </a:t>
            </a:r>
            <a:r>
              <a:rPr lang="en-US" dirty="0"/>
              <a:t>today</a:t>
            </a:r>
            <a:r>
              <a:rPr lang="en-US" dirty="0" smtClean="0"/>
              <a:t>,” </a:t>
            </a:r>
            <a:r>
              <a:rPr lang="en-US" dirty="0"/>
              <a:t>squeaked Piglet.</a:t>
            </a:r>
            <a:br>
              <a:rPr lang="en-US" dirty="0"/>
            </a:br>
            <a:r>
              <a:rPr lang="en-US" dirty="0" smtClean="0"/>
              <a:t>“My </a:t>
            </a:r>
            <a:r>
              <a:rPr lang="en-US" dirty="0"/>
              <a:t>favorite day</a:t>
            </a:r>
            <a:r>
              <a:rPr lang="en-US" dirty="0" smtClean="0"/>
              <a:t>,” </a:t>
            </a:r>
            <a:r>
              <a:rPr lang="en-US" dirty="0"/>
              <a:t>said Pooh</a:t>
            </a:r>
            <a:r>
              <a:rPr lang="en-US" dirty="0" smtClean="0"/>
              <a:t>.</a:t>
            </a:r>
            <a:r>
              <a:rPr lang="en-US" dirty="0"/>
              <a:t> </a:t>
            </a:r>
            <a:r>
              <a:rPr lang="en-US" sz="2000" dirty="0"/>
              <a:t> A.A. </a:t>
            </a:r>
            <a:r>
              <a:rPr lang="en-US" sz="2000" dirty="0" smtClean="0"/>
              <a:t>Milne</a:t>
            </a:r>
          </a:p>
          <a:p>
            <a:pPr marL="0" indent="0">
              <a:buNone/>
            </a:pPr>
            <a:endParaRPr lang="en-US" sz="2000" dirty="0" smtClean="0"/>
          </a:p>
        </p:txBody>
      </p:sp>
    </p:spTree>
    <p:extLst>
      <p:ext uri="{BB962C8B-B14F-4D97-AF65-F5344CB8AC3E}">
        <p14:creationId xmlns:p14="http://schemas.microsoft.com/office/powerpoint/2010/main" val="362792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Two Points of View</a:t>
            </a:r>
            <a:endParaRPr lang="en-US" dirty="0"/>
          </a:p>
        </p:txBody>
      </p:sp>
      <p:sp>
        <p:nvSpPr>
          <p:cNvPr id="3" name="Content Placeholder 2"/>
          <p:cNvSpPr>
            <a:spLocks noGrp="1"/>
          </p:cNvSpPr>
          <p:nvPr>
            <p:ph idx="1"/>
          </p:nvPr>
        </p:nvSpPr>
        <p:spPr>
          <a:xfrm>
            <a:off x="304800" y="1066800"/>
            <a:ext cx="8686800" cy="5029200"/>
          </a:xfrm>
        </p:spPr>
        <p:txBody>
          <a:bodyPr/>
          <a:lstStyle/>
          <a:p>
            <a:pPr marL="0" indent="0">
              <a:buNone/>
            </a:pPr>
            <a:r>
              <a:rPr lang="en-US" sz="2800" dirty="0" smtClean="0"/>
              <a:t>A family had twin boys whose only resemblance to each other was their looks. If one felt it was too hot, the other thought it was too cold. If one said the TV was too loud, the other claimed the volume needed to be turned up. Opposite in every way, one was an eternal optimist, the other a doom &amp; gloom pessimist.</a:t>
            </a:r>
          </a:p>
          <a:p>
            <a:pPr marL="0" indent="0">
              <a:buNone/>
            </a:pPr>
            <a:endParaRPr lang="en-US" sz="2800" dirty="0" smtClean="0"/>
          </a:p>
          <a:p>
            <a:pPr marL="0" indent="0">
              <a:buNone/>
            </a:pPr>
            <a:r>
              <a:rPr lang="en-US" sz="2800" dirty="0" smtClean="0"/>
              <a:t>Just to see what would happen, on the twins’ birthday their father loaded the pessimist’s room with every imaginable toy and game. The optimist’s room he loaded with horse manure.</a:t>
            </a:r>
          </a:p>
          <a:p>
            <a:endParaRPr lang="en-US" sz="2800" dirty="0"/>
          </a:p>
        </p:txBody>
      </p:sp>
      <p:pic>
        <p:nvPicPr>
          <p:cNvPr id="5125" name="Picture 5" descr="C:\Users\reneesonnenberg\AppData\Local\Microsoft\Windows\Temporary Internet Files\Content.IE5\OKB8U8XP\MP90031416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5638800"/>
            <a:ext cx="1371600" cy="1120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51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Two Points of View</a:t>
            </a:r>
            <a:endParaRPr lang="en-US" dirty="0"/>
          </a:p>
        </p:txBody>
      </p:sp>
      <p:sp>
        <p:nvSpPr>
          <p:cNvPr id="3" name="Content Placeholder 2"/>
          <p:cNvSpPr>
            <a:spLocks noGrp="1"/>
          </p:cNvSpPr>
          <p:nvPr>
            <p:ph idx="1"/>
          </p:nvPr>
        </p:nvSpPr>
        <p:spPr>
          <a:xfrm>
            <a:off x="304800" y="1066800"/>
            <a:ext cx="8686800" cy="5029200"/>
          </a:xfrm>
        </p:spPr>
        <p:txBody>
          <a:bodyPr/>
          <a:lstStyle/>
          <a:p>
            <a:pPr marL="0" indent="0">
              <a:buNone/>
            </a:pPr>
            <a:r>
              <a:rPr lang="en-US" sz="2800" dirty="0" smtClean="0"/>
              <a:t>That night the father passed by the pessimist’s room and found him sitting amid his new gifts crying bitterly.</a:t>
            </a:r>
          </a:p>
          <a:p>
            <a:pPr marL="0" indent="0">
              <a:buNone/>
            </a:pPr>
            <a:endParaRPr lang="en-US" sz="2800" dirty="0" smtClean="0"/>
          </a:p>
          <a:p>
            <a:pPr marL="0" indent="0">
              <a:buNone/>
            </a:pPr>
            <a:r>
              <a:rPr lang="en-US" sz="2800" dirty="0" smtClean="0"/>
              <a:t>“Why are you crying?” the father asked.</a:t>
            </a:r>
          </a:p>
          <a:p>
            <a:pPr marL="0" indent="0">
              <a:buNone/>
            </a:pPr>
            <a:endParaRPr lang="en-US" sz="2800" dirty="0" smtClean="0"/>
          </a:p>
          <a:p>
            <a:pPr marL="0" indent="0">
              <a:buNone/>
            </a:pPr>
            <a:r>
              <a:rPr lang="en-US" sz="2800" dirty="0" smtClean="0"/>
              <a:t>“Because my friends will be jealous, I’ll have to read all these instructions before I can do anything with this stuff, I’ll constantly need batteries, and my toys will eventually get broken,” answered the pessimist twin.</a:t>
            </a:r>
          </a:p>
          <a:p>
            <a:pPr marL="0" indent="0">
              <a:buNone/>
            </a:pPr>
            <a:endParaRPr lang="en-US" sz="2800" dirty="0" smtClean="0"/>
          </a:p>
          <a:p>
            <a:endParaRPr lang="en-US" sz="2800" dirty="0"/>
          </a:p>
        </p:txBody>
      </p:sp>
      <p:pic>
        <p:nvPicPr>
          <p:cNvPr id="6147" name="Picture 3" descr="C:\Users\reneesonnenberg\AppData\Local\Microsoft\Windows\Temporary Internet Files\Content.IE5\ZKGXAJ2J\MC9004128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4953000"/>
            <a:ext cx="1622834" cy="1716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9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Two Points of View</a:t>
            </a:r>
            <a:endParaRPr lang="en-US" dirty="0"/>
          </a:p>
        </p:txBody>
      </p:sp>
      <p:sp>
        <p:nvSpPr>
          <p:cNvPr id="3" name="Content Placeholder 2"/>
          <p:cNvSpPr>
            <a:spLocks noGrp="1"/>
          </p:cNvSpPr>
          <p:nvPr>
            <p:ph idx="1"/>
          </p:nvPr>
        </p:nvSpPr>
        <p:spPr>
          <a:xfrm>
            <a:off x="304800" y="1066800"/>
            <a:ext cx="8686800" cy="2971800"/>
          </a:xfrm>
        </p:spPr>
        <p:txBody>
          <a:bodyPr/>
          <a:lstStyle/>
          <a:p>
            <a:pPr marL="0" indent="0">
              <a:buNone/>
            </a:pPr>
            <a:r>
              <a:rPr lang="en-US" sz="2800" dirty="0" smtClean="0"/>
              <a:t>Passing the optimist twin’s room, the father found him dancing for joy in the pile of manure. “What are you so happy about?” he asked.</a:t>
            </a:r>
          </a:p>
          <a:p>
            <a:pPr marL="0" indent="0">
              <a:buNone/>
            </a:pPr>
            <a:endParaRPr lang="en-US" sz="2800" dirty="0" smtClean="0"/>
          </a:p>
          <a:p>
            <a:pPr marL="0" indent="0">
              <a:buNone/>
            </a:pPr>
            <a:r>
              <a:rPr lang="en-US" sz="2800" dirty="0" smtClean="0"/>
              <a:t>To which his optimist twin replied, “There’s got to be a pony in here somewhere!”</a:t>
            </a:r>
          </a:p>
          <a:p>
            <a:pPr marL="0" indent="0">
              <a:buNone/>
            </a:pPr>
            <a:endParaRPr lang="en-US" sz="2800" dirty="0" smtClean="0"/>
          </a:p>
          <a:p>
            <a:endParaRPr lang="en-US" sz="2800" dirty="0"/>
          </a:p>
        </p:txBody>
      </p:sp>
      <p:pic>
        <p:nvPicPr>
          <p:cNvPr id="4099" name="Picture 3" descr="C:\Users\reneesonnenberg\AppData\Local\Microsoft\Windows\Temporary Internet Files\Content.IE5\EMATWHBY\MC9000572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114800"/>
            <a:ext cx="2667000" cy="2185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39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fade">
                                      <p:cBhvr>
                                        <p:cTn id="10"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Optimism</a:t>
            </a:r>
            <a:endParaRPr lang="en-US" dirty="0"/>
          </a:p>
        </p:txBody>
      </p:sp>
      <p:sp>
        <p:nvSpPr>
          <p:cNvPr id="3" name="Content Placeholder 2"/>
          <p:cNvSpPr>
            <a:spLocks noGrp="1"/>
          </p:cNvSpPr>
          <p:nvPr>
            <p:ph idx="1"/>
          </p:nvPr>
        </p:nvSpPr>
        <p:spPr>
          <a:xfrm>
            <a:off x="304800" y="1600200"/>
            <a:ext cx="8686800" cy="2438400"/>
          </a:xfrm>
        </p:spPr>
        <p:txBody>
          <a:bodyPr/>
          <a:lstStyle/>
          <a:p>
            <a:pPr marL="0" indent="0">
              <a:buNone/>
            </a:pPr>
            <a:r>
              <a:rPr lang="en-US" sz="2800" dirty="0" smtClean="0"/>
              <a:t>Optimism </a:t>
            </a:r>
            <a:r>
              <a:rPr lang="en-US" sz="2800" dirty="0"/>
              <a:t>is the belief that good things will happen to you and that negative events are temporary setbacks to be overcome.</a:t>
            </a:r>
          </a:p>
          <a:p>
            <a:pPr marL="0" indent="0">
              <a:buNone/>
            </a:pPr>
            <a:endParaRPr lang="en-US" sz="2800" dirty="0" smtClean="0"/>
          </a:p>
          <a:p>
            <a:endParaRPr lang="en-US" sz="2800" dirty="0"/>
          </a:p>
        </p:txBody>
      </p:sp>
      <p:pic>
        <p:nvPicPr>
          <p:cNvPr id="4099" name="Picture 3" descr="C:\Users\reneesonnenberg\AppData\Local\Microsoft\Windows\Temporary Internet Files\Content.IE5\EMATWHBY\MC90005722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4114800"/>
            <a:ext cx="2667000" cy="2185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542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Benefits of Optimism</a:t>
            </a:r>
            <a:endParaRPr lang="en-US" dirty="0"/>
          </a:p>
        </p:txBody>
      </p:sp>
      <p:sp>
        <p:nvSpPr>
          <p:cNvPr id="3" name="Content Placeholder 2"/>
          <p:cNvSpPr>
            <a:spLocks noGrp="1"/>
          </p:cNvSpPr>
          <p:nvPr>
            <p:ph idx="1"/>
          </p:nvPr>
        </p:nvSpPr>
        <p:spPr>
          <a:xfrm>
            <a:off x="685800" y="1447800"/>
            <a:ext cx="7772400" cy="1066800"/>
          </a:xfrm>
        </p:spPr>
        <p:txBody>
          <a:bodyPr/>
          <a:lstStyle/>
          <a:p>
            <a:r>
              <a:rPr lang="en-US" dirty="0" smtClean="0"/>
              <a:t>Research shows that the benefits of an optimistic attitude are:</a:t>
            </a:r>
          </a:p>
          <a:p>
            <a:endParaRPr lang="en-US" dirty="0"/>
          </a:p>
        </p:txBody>
      </p:sp>
      <p:sp>
        <p:nvSpPr>
          <p:cNvPr id="4" name="TextBox 3"/>
          <p:cNvSpPr txBox="1"/>
          <p:nvPr/>
        </p:nvSpPr>
        <p:spPr>
          <a:xfrm>
            <a:off x="762000" y="2667000"/>
            <a:ext cx="7620000" cy="2677656"/>
          </a:xfrm>
          <a:prstGeom prst="rect">
            <a:avLst/>
          </a:prstGeom>
          <a:noFill/>
        </p:spPr>
        <p:txBody>
          <a:bodyPr wrap="square" numCol="2" rtlCol="0">
            <a:spAutoFit/>
          </a:bodyPr>
          <a:lstStyle/>
          <a:p>
            <a:pPr marL="285750" indent="-285750">
              <a:buFont typeface="Arial" pitchFamily="34" charset="0"/>
              <a:buChar char="•"/>
            </a:pPr>
            <a:r>
              <a:rPr lang="en-US" sz="2800" dirty="0" smtClean="0"/>
              <a:t>Longer life</a:t>
            </a:r>
          </a:p>
          <a:p>
            <a:pPr marL="285750" indent="-285750">
              <a:buFont typeface="Arial" pitchFamily="34" charset="0"/>
              <a:buChar char="•"/>
            </a:pPr>
            <a:r>
              <a:rPr lang="en-US" sz="2800" dirty="0" smtClean="0"/>
              <a:t>Superior health</a:t>
            </a:r>
          </a:p>
          <a:p>
            <a:pPr marL="285750" indent="-285750">
              <a:buFont typeface="Arial" pitchFamily="34" charset="0"/>
              <a:buChar char="•"/>
            </a:pPr>
            <a:r>
              <a:rPr lang="en-US" sz="2800" dirty="0" smtClean="0"/>
              <a:t>More resilience</a:t>
            </a:r>
          </a:p>
          <a:p>
            <a:pPr marL="285750" indent="-285750">
              <a:buFont typeface="Arial" pitchFamily="34" charset="0"/>
              <a:buChar char="•"/>
            </a:pPr>
            <a:r>
              <a:rPr lang="en-US" sz="2800" dirty="0" smtClean="0"/>
              <a:t>Stronger immune system</a:t>
            </a:r>
          </a:p>
          <a:p>
            <a:pPr marL="285750" indent="-285750">
              <a:buFont typeface="Arial" pitchFamily="34" charset="0"/>
              <a:buChar char="•"/>
            </a:pPr>
            <a:r>
              <a:rPr lang="en-US" sz="2800" dirty="0" smtClean="0"/>
              <a:t>Greater Achievement</a:t>
            </a:r>
          </a:p>
          <a:p>
            <a:pPr marL="285750" indent="-285750">
              <a:buFont typeface="Arial" pitchFamily="34" charset="0"/>
              <a:buChar char="•"/>
            </a:pPr>
            <a:r>
              <a:rPr lang="en-US" sz="2800" dirty="0" smtClean="0"/>
              <a:t>Increased persistence</a:t>
            </a:r>
          </a:p>
          <a:p>
            <a:pPr marL="285750" indent="-285750">
              <a:buFont typeface="Arial" pitchFamily="34" charset="0"/>
              <a:buChar char="•"/>
            </a:pPr>
            <a:r>
              <a:rPr lang="en-US" sz="2800" dirty="0"/>
              <a:t>Less </a:t>
            </a:r>
            <a:r>
              <a:rPr lang="en-US" sz="2800" dirty="0" smtClean="0"/>
              <a:t>stress</a:t>
            </a:r>
          </a:p>
          <a:p>
            <a:pPr marL="285750" indent="-285750">
              <a:buFont typeface="Arial" pitchFamily="34" charset="0"/>
              <a:buChar char="•"/>
            </a:pPr>
            <a:r>
              <a:rPr lang="en-US" sz="2800" dirty="0" smtClean="0"/>
              <a:t>Lower </a:t>
            </a:r>
            <a:r>
              <a:rPr lang="en-US" sz="2800" dirty="0"/>
              <a:t>chances of depression</a:t>
            </a:r>
          </a:p>
          <a:p>
            <a:pPr marL="285750" indent="-285750">
              <a:buFont typeface="Arial" pitchFamily="34" charset="0"/>
              <a:buChar char="•"/>
            </a:pPr>
            <a:r>
              <a:rPr lang="en-US" sz="2800" dirty="0"/>
              <a:t>Lower cardiac risk</a:t>
            </a:r>
          </a:p>
          <a:p>
            <a:pPr marL="285750" indent="-285750">
              <a:buFont typeface="Arial" pitchFamily="34" charset="0"/>
              <a:buChar char="•"/>
            </a:pPr>
            <a:endParaRPr lang="en-US" sz="2800" dirty="0"/>
          </a:p>
        </p:txBody>
      </p:sp>
    </p:spTree>
    <p:extLst>
      <p:ext uri="{BB962C8B-B14F-4D97-AF65-F5344CB8AC3E}">
        <p14:creationId xmlns:p14="http://schemas.microsoft.com/office/powerpoint/2010/main" val="2905073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dirty="0" smtClean="0"/>
              <a:t>Optimism is…</a:t>
            </a:r>
            <a:endParaRPr lang="en-US" dirty="0"/>
          </a:p>
        </p:txBody>
      </p:sp>
      <p:sp>
        <p:nvSpPr>
          <p:cNvPr id="3" name="Content Placeholder 2"/>
          <p:cNvSpPr>
            <a:spLocks noGrp="1"/>
          </p:cNvSpPr>
          <p:nvPr>
            <p:ph idx="1"/>
          </p:nvPr>
        </p:nvSpPr>
        <p:spPr>
          <a:xfrm>
            <a:off x="304800" y="1143000"/>
            <a:ext cx="8610600" cy="5715000"/>
          </a:xfrm>
        </p:spPr>
        <p:txBody>
          <a:bodyPr/>
          <a:lstStyle/>
          <a:p>
            <a:r>
              <a:rPr lang="en-US" dirty="0" smtClean="0"/>
              <a:t>believing that the causes of </a:t>
            </a:r>
            <a:r>
              <a:rPr lang="en-US" u="sng" dirty="0" smtClean="0"/>
              <a:t>bad</a:t>
            </a:r>
            <a:r>
              <a:rPr lang="en-US" dirty="0" smtClean="0"/>
              <a:t> events are </a:t>
            </a:r>
            <a:r>
              <a:rPr lang="en-US" u="sng" dirty="0" smtClean="0"/>
              <a:t>temporary</a:t>
            </a:r>
            <a:r>
              <a:rPr lang="en-US" dirty="0" smtClean="0"/>
              <a:t>.</a:t>
            </a:r>
          </a:p>
          <a:p>
            <a:pPr marL="800100" lvl="2" indent="0">
              <a:buNone/>
            </a:pPr>
            <a:r>
              <a:rPr lang="en-US" dirty="0" smtClean="0"/>
              <a:t>My mom is in the crabbiest mood ever. </a:t>
            </a:r>
            <a:r>
              <a:rPr lang="en-US" dirty="0" smtClean="0">
                <a:solidFill>
                  <a:schemeClr val="accent1">
                    <a:lumMod val="40000"/>
                    <a:lumOff val="60000"/>
                  </a:schemeClr>
                </a:solidFill>
              </a:rPr>
              <a:t>(temporary)</a:t>
            </a:r>
          </a:p>
          <a:p>
            <a:pPr marL="800100" lvl="2" indent="0">
              <a:buNone/>
            </a:pPr>
            <a:r>
              <a:rPr lang="en-US" dirty="0" smtClean="0"/>
              <a:t>VS </a:t>
            </a:r>
          </a:p>
          <a:p>
            <a:pPr marL="800100" lvl="2" indent="0">
              <a:buNone/>
            </a:pPr>
            <a:r>
              <a:rPr lang="en-US" dirty="0" smtClean="0"/>
              <a:t>My mom is the crabbiest mom in the whole world. </a:t>
            </a:r>
            <a:r>
              <a:rPr lang="en-US" dirty="0" smtClean="0">
                <a:solidFill>
                  <a:schemeClr val="accent1">
                    <a:lumMod val="40000"/>
                    <a:lumOff val="60000"/>
                  </a:schemeClr>
                </a:solidFill>
              </a:rPr>
              <a:t>(permanent)</a:t>
            </a:r>
          </a:p>
          <a:p>
            <a:r>
              <a:rPr lang="en-US" dirty="0" smtClean="0"/>
              <a:t>believing that the causes of </a:t>
            </a:r>
            <a:r>
              <a:rPr lang="en-US" u="sng" dirty="0" smtClean="0"/>
              <a:t>good</a:t>
            </a:r>
            <a:r>
              <a:rPr lang="en-US" dirty="0" smtClean="0"/>
              <a:t> events have </a:t>
            </a:r>
            <a:r>
              <a:rPr lang="en-US" u="sng" dirty="0" smtClean="0"/>
              <a:t>permanent</a:t>
            </a:r>
            <a:r>
              <a:rPr lang="en-US" dirty="0" smtClean="0"/>
              <a:t> causes.</a:t>
            </a:r>
          </a:p>
          <a:p>
            <a:pPr marL="800100" lvl="2" indent="0">
              <a:buNone/>
            </a:pPr>
            <a:r>
              <a:rPr lang="en-US" dirty="0" smtClean="0"/>
              <a:t>Dad loves to spend time with me. </a:t>
            </a:r>
            <a:r>
              <a:rPr lang="en-US" dirty="0" smtClean="0">
                <a:solidFill>
                  <a:schemeClr val="accent1">
                    <a:lumMod val="40000"/>
                    <a:lumOff val="60000"/>
                  </a:schemeClr>
                </a:solidFill>
              </a:rPr>
              <a:t>(permanent)</a:t>
            </a:r>
          </a:p>
          <a:p>
            <a:pPr marL="800100" lvl="2" indent="0">
              <a:buNone/>
            </a:pPr>
            <a:r>
              <a:rPr lang="en-US" dirty="0" smtClean="0"/>
              <a:t>VS</a:t>
            </a:r>
          </a:p>
          <a:p>
            <a:pPr marL="800100" lvl="2" indent="0">
              <a:buNone/>
            </a:pPr>
            <a:r>
              <a:rPr lang="en-US" dirty="0" smtClean="0"/>
              <a:t>Dad has been spending time with me because he’s been in a good mood lately. </a:t>
            </a:r>
            <a:r>
              <a:rPr lang="en-US" dirty="0" smtClean="0">
                <a:solidFill>
                  <a:schemeClr val="accent1">
                    <a:lumMod val="40000"/>
                    <a:lumOff val="60000"/>
                  </a:schemeClr>
                </a:solidFill>
              </a:rPr>
              <a:t>(temporary)</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298120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dirty="0" smtClean="0"/>
              <a:t>Optimism is…</a:t>
            </a:r>
            <a:endParaRPr lang="en-US" dirty="0"/>
          </a:p>
        </p:txBody>
      </p:sp>
      <p:sp>
        <p:nvSpPr>
          <p:cNvPr id="3" name="Content Placeholder 2"/>
          <p:cNvSpPr>
            <a:spLocks noGrp="1"/>
          </p:cNvSpPr>
          <p:nvPr>
            <p:ph idx="1"/>
          </p:nvPr>
        </p:nvSpPr>
        <p:spPr>
          <a:xfrm>
            <a:off x="304800" y="1447800"/>
            <a:ext cx="8610600" cy="4800600"/>
          </a:xfrm>
        </p:spPr>
        <p:txBody>
          <a:bodyPr/>
          <a:lstStyle/>
          <a:p>
            <a:r>
              <a:rPr lang="en-US" dirty="0" smtClean="0"/>
              <a:t>believing that failures are specific.</a:t>
            </a:r>
          </a:p>
          <a:p>
            <a:pPr marL="800100" lvl="2" indent="0">
              <a:buNone/>
            </a:pPr>
            <a:r>
              <a:rPr lang="en-US" dirty="0" smtClean="0"/>
              <a:t>I stink at kickball. </a:t>
            </a:r>
            <a:r>
              <a:rPr lang="en-US" dirty="0" smtClean="0">
                <a:solidFill>
                  <a:schemeClr val="accent1">
                    <a:lumMod val="40000"/>
                    <a:lumOff val="60000"/>
                  </a:schemeClr>
                </a:solidFill>
              </a:rPr>
              <a:t>(specific)</a:t>
            </a:r>
          </a:p>
          <a:p>
            <a:pPr marL="800100" lvl="2" indent="0">
              <a:buNone/>
            </a:pPr>
            <a:r>
              <a:rPr lang="en-US" dirty="0" smtClean="0"/>
              <a:t>VS </a:t>
            </a:r>
          </a:p>
          <a:p>
            <a:pPr marL="800100" lvl="2" indent="0">
              <a:buNone/>
            </a:pPr>
            <a:r>
              <a:rPr lang="en-US" dirty="0" smtClean="0"/>
              <a:t>I suck at all sports. </a:t>
            </a:r>
            <a:r>
              <a:rPr lang="en-US" dirty="0" smtClean="0">
                <a:solidFill>
                  <a:schemeClr val="accent1">
                    <a:lumMod val="40000"/>
                    <a:lumOff val="60000"/>
                  </a:schemeClr>
                </a:solidFill>
              </a:rPr>
              <a:t>(global)</a:t>
            </a:r>
          </a:p>
          <a:p>
            <a:pPr marL="800100" lvl="2" indent="0">
              <a:buNone/>
            </a:pPr>
            <a:endParaRPr lang="en-US" dirty="0" smtClean="0">
              <a:solidFill>
                <a:schemeClr val="accent1">
                  <a:lumMod val="40000"/>
                  <a:lumOff val="60000"/>
                </a:schemeClr>
              </a:solidFill>
            </a:endParaRPr>
          </a:p>
          <a:p>
            <a:r>
              <a:rPr lang="en-US" dirty="0" smtClean="0"/>
              <a:t>believing that successes are global.</a:t>
            </a:r>
          </a:p>
          <a:p>
            <a:pPr marL="800100" lvl="2" indent="0">
              <a:buNone/>
            </a:pPr>
            <a:r>
              <a:rPr lang="en-US" dirty="0" smtClean="0"/>
              <a:t>I’m smart. </a:t>
            </a:r>
            <a:r>
              <a:rPr lang="en-US" dirty="0" smtClean="0">
                <a:solidFill>
                  <a:schemeClr val="accent1">
                    <a:lumMod val="40000"/>
                    <a:lumOff val="60000"/>
                  </a:schemeClr>
                </a:solidFill>
              </a:rPr>
              <a:t>(global)</a:t>
            </a:r>
          </a:p>
          <a:p>
            <a:pPr marL="800100" lvl="2" indent="0">
              <a:buNone/>
            </a:pPr>
            <a:r>
              <a:rPr lang="en-US" dirty="0" smtClean="0"/>
              <a:t>VS</a:t>
            </a:r>
          </a:p>
          <a:p>
            <a:pPr marL="800100" lvl="2" indent="0">
              <a:buNone/>
            </a:pPr>
            <a:r>
              <a:rPr lang="en-US" dirty="0" smtClean="0"/>
              <a:t>I am smart at math. </a:t>
            </a:r>
            <a:r>
              <a:rPr lang="en-US" dirty="0" smtClean="0">
                <a:solidFill>
                  <a:schemeClr val="accent1">
                    <a:lumMod val="40000"/>
                    <a:lumOff val="60000"/>
                  </a:schemeClr>
                </a:solidFill>
              </a:rPr>
              <a:t>(specific)</a:t>
            </a:r>
          </a:p>
          <a:p>
            <a:pPr marL="800100" lvl="2" indent="0">
              <a:buNone/>
            </a:pPr>
            <a:endParaRPr lang="en-US" dirty="0"/>
          </a:p>
        </p:txBody>
      </p:sp>
    </p:spTree>
    <p:extLst>
      <p:ext uri="{BB962C8B-B14F-4D97-AF65-F5344CB8AC3E}">
        <p14:creationId xmlns:p14="http://schemas.microsoft.com/office/powerpoint/2010/main" val="187338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dirty="0" smtClean="0"/>
              <a:t>Optimism is…</a:t>
            </a:r>
            <a:endParaRPr lang="en-US" dirty="0"/>
          </a:p>
        </p:txBody>
      </p:sp>
      <p:sp>
        <p:nvSpPr>
          <p:cNvPr id="3" name="Content Placeholder 2"/>
          <p:cNvSpPr>
            <a:spLocks noGrp="1"/>
          </p:cNvSpPr>
          <p:nvPr>
            <p:ph idx="1"/>
          </p:nvPr>
        </p:nvSpPr>
        <p:spPr>
          <a:xfrm>
            <a:off x="304800" y="1143000"/>
            <a:ext cx="8610600" cy="5715000"/>
          </a:xfrm>
        </p:spPr>
        <p:txBody>
          <a:bodyPr/>
          <a:lstStyle/>
          <a:p>
            <a:r>
              <a:rPr lang="en-US" dirty="0" smtClean="0"/>
              <a:t>believing that bad events can be blamed on </a:t>
            </a:r>
            <a:r>
              <a:rPr lang="en-US" dirty="0" smtClean="0"/>
              <a:t>a behavior </a:t>
            </a:r>
            <a:r>
              <a:rPr lang="en-US" dirty="0" smtClean="0"/>
              <a:t>rather than on our whole character.</a:t>
            </a:r>
          </a:p>
          <a:p>
            <a:pPr marL="800100" lvl="2" indent="0">
              <a:buNone/>
            </a:pPr>
            <a:endParaRPr lang="en-US" dirty="0" smtClean="0"/>
          </a:p>
          <a:p>
            <a:pPr marL="800100" lvl="2" indent="0">
              <a:buNone/>
            </a:pPr>
            <a:r>
              <a:rPr lang="en-US" dirty="0" smtClean="0"/>
              <a:t>I failed the test because I didn’t study hard enough. </a:t>
            </a:r>
            <a:r>
              <a:rPr lang="en-US" dirty="0" smtClean="0">
                <a:solidFill>
                  <a:schemeClr val="accent1">
                    <a:lumMod val="40000"/>
                    <a:lumOff val="60000"/>
                  </a:schemeClr>
                </a:solidFill>
              </a:rPr>
              <a:t>(behavior)</a:t>
            </a:r>
          </a:p>
          <a:p>
            <a:pPr marL="800100" lvl="2" indent="0">
              <a:buNone/>
            </a:pPr>
            <a:r>
              <a:rPr lang="en-US" dirty="0" smtClean="0"/>
              <a:t>VS </a:t>
            </a:r>
          </a:p>
          <a:p>
            <a:pPr marL="800100" lvl="2" indent="0">
              <a:buNone/>
            </a:pPr>
            <a:r>
              <a:rPr lang="en-US" dirty="0" smtClean="0"/>
              <a:t>I failed the test because I’m stupid. </a:t>
            </a:r>
            <a:r>
              <a:rPr lang="en-US" dirty="0" smtClean="0">
                <a:solidFill>
                  <a:schemeClr val="accent1">
                    <a:lumMod val="40000"/>
                    <a:lumOff val="60000"/>
                  </a:schemeClr>
                </a:solidFill>
              </a:rPr>
              <a:t>(character)</a:t>
            </a:r>
            <a:endParaRPr lang="en-US" dirty="0" smtClean="0">
              <a:solidFill>
                <a:schemeClr val="accent1">
                  <a:lumMod val="40000"/>
                  <a:lumOff val="60000"/>
                </a:schemeClr>
              </a:solidFill>
            </a:endParaRPr>
          </a:p>
          <a:p>
            <a:endParaRPr lang="en-US" dirty="0" smtClean="0"/>
          </a:p>
          <a:p>
            <a:pPr marL="800100" lvl="2" indent="0">
              <a:buNone/>
            </a:pPr>
            <a:r>
              <a:rPr lang="en-US" dirty="0" smtClean="0"/>
              <a:t>I got grounded because I missed curfew. </a:t>
            </a:r>
            <a:r>
              <a:rPr lang="en-US" dirty="0" smtClean="0">
                <a:solidFill>
                  <a:schemeClr val="accent1">
                    <a:lumMod val="40000"/>
                    <a:lumOff val="60000"/>
                  </a:schemeClr>
                </a:solidFill>
              </a:rPr>
              <a:t>(behavior)</a:t>
            </a:r>
          </a:p>
          <a:p>
            <a:pPr marL="800100" lvl="2" indent="0">
              <a:buNone/>
            </a:pPr>
            <a:r>
              <a:rPr lang="en-US" dirty="0" smtClean="0"/>
              <a:t>VS</a:t>
            </a:r>
          </a:p>
          <a:p>
            <a:pPr marL="800100" lvl="2" indent="0">
              <a:buNone/>
            </a:pPr>
            <a:r>
              <a:rPr lang="en-US" dirty="0" smtClean="0"/>
              <a:t>I got grounded because I am a bad kid. </a:t>
            </a:r>
            <a:r>
              <a:rPr lang="en-US" dirty="0" smtClean="0">
                <a:solidFill>
                  <a:schemeClr val="accent1">
                    <a:lumMod val="40000"/>
                    <a:lumOff val="60000"/>
                  </a:schemeClr>
                </a:solidFill>
              </a:rPr>
              <a:t>(character)</a:t>
            </a:r>
            <a:endParaRPr lang="en-US" dirty="0" smtClean="0">
              <a:solidFill>
                <a:schemeClr val="accent1">
                  <a:lumMod val="40000"/>
                  <a:lumOff val="60000"/>
                </a:schemeClr>
              </a:solidFill>
            </a:endParaRPr>
          </a:p>
          <a:p>
            <a:pPr marL="800100" lvl="2" indent="0">
              <a:buNone/>
            </a:pPr>
            <a:endParaRPr lang="en-US" dirty="0"/>
          </a:p>
        </p:txBody>
      </p:sp>
    </p:spTree>
    <p:extLst>
      <p:ext uri="{BB962C8B-B14F-4D97-AF65-F5344CB8AC3E}">
        <p14:creationId xmlns:p14="http://schemas.microsoft.com/office/powerpoint/2010/main" val="11547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Ribbons design template">
  <a:themeElements>
    <a:clrScheme name="Office Theme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Office Theme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Office Theme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Office Theme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Office Theme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Ribbons design template</Template>
  <TotalTime>470</TotalTime>
  <Words>944</Words>
  <Application>Microsoft Office PowerPoint</Application>
  <PresentationFormat>On-screen Show (4:3)</PresentationFormat>
  <Paragraphs>99</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Ribbons design template</vt:lpstr>
      <vt:lpstr>OPTIMISM</vt:lpstr>
      <vt:lpstr>Two Points of View</vt:lpstr>
      <vt:lpstr>Two Points of View</vt:lpstr>
      <vt:lpstr>Two Points of View</vt:lpstr>
      <vt:lpstr>Optimism</vt:lpstr>
      <vt:lpstr>Benefits of Optimism</vt:lpstr>
      <vt:lpstr>Optimism is…</vt:lpstr>
      <vt:lpstr>Optimism is…</vt:lpstr>
      <vt:lpstr>Optimism is…</vt:lpstr>
      <vt:lpstr>Differences Between  Optimism &amp; Pessimism</vt:lpstr>
      <vt:lpstr>How to be more optimistic…</vt:lpstr>
      <vt:lpstr>How to be more optimistic…</vt:lpstr>
      <vt:lpstr>PowerPoint Presentation</vt:lpstr>
      <vt:lpstr>How to be more optimistic…</vt:lpstr>
      <vt:lpstr>How to be more optimistic…</vt:lpstr>
      <vt:lpstr>How to be more optimistic…</vt:lpstr>
      <vt:lpstr>Optimism Quotes</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OPTIMISM</dc:title>
  <dc:creator>Staff</dc:creator>
  <cp:lastModifiedBy>Staff</cp:lastModifiedBy>
  <cp:revision>26</cp:revision>
  <cp:lastPrinted>1601-01-01T00:00:00Z</cp:lastPrinted>
  <dcterms:created xsi:type="dcterms:W3CDTF">2013-05-14T18:37:08Z</dcterms:created>
  <dcterms:modified xsi:type="dcterms:W3CDTF">2013-05-22T16:54:51Z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TC010690611033</vt:lpwstr>
  </property>
</Properties>
</file>