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59" r:id="rId5"/>
    <p:sldId id="258" r:id="rId6"/>
    <p:sldId id="265" r:id="rId7"/>
    <p:sldId id="261" r:id="rId8"/>
    <p:sldId id="278" r:id="rId9"/>
    <p:sldId id="277" r:id="rId10"/>
    <p:sldId id="268" r:id="rId11"/>
    <p:sldId id="266"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962400"/>
            <a:ext cx="7772400" cy="612775"/>
          </a:xfrm>
        </p:spPr>
        <p:txBody>
          <a:bodyPr>
            <a:normAutofit/>
          </a:bodyPr>
          <a:lstStyle>
            <a:lvl1pPr>
              <a:defRPr sz="2800">
                <a:latin typeface="Tahoma" pitchFamily="34" charset="0"/>
                <a:cs typeface="Tahom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447800" y="4575175"/>
            <a:ext cx="6400800" cy="304800"/>
          </a:xfrm>
        </p:spPr>
        <p:txBody>
          <a:bodyPr>
            <a:normAutofit/>
          </a:bodyPr>
          <a:lstStyle>
            <a:lvl1pPr marL="0" indent="0" algn="ctr">
              <a:buNone/>
              <a:defRPr sz="20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48B9ABBE-3C64-4704-BF01-B2691A504032}" type="datetimeFigureOut">
              <a:rPr lang="en-US"/>
              <a:pPr>
                <a:defRPr/>
              </a:pPr>
              <a:t>10/25/2012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8F7265-C4DD-441B-BBC3-76CAB29F8C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EA7D6C-D7A2-4D94-AA50-F718106BBA61}" type="datetimeFigureOut">
              <a:rPr lang="en-US"/>
              <a:pPr>
                <a:defRPr/>
              </a:pPr>
              <a:t>10/25/2012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CE163C-86EF-4F6C-8E90-1CA0B92B70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B98B7D-48C9-4B71-9556-336DD5399C3A}" type="datetimeFigureOut">
              <a:rPr lang="en-US"/>
              <a:pPr>
                <a:defRPr/>
              </a:pPr>
              <a:t>10/25/2012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39B28C-8DB2-46C5-9164-1A9CE58E49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B6B0CC-2FB0-4E7B-B029-20951B11F31D}" type="datetimeFigureOut">
              <a:rPr lang="en-US"/>
              <a:pPr>
                <a:defRPr/>
              </a:pPr>
              <a:t>10/25/2012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4A9732-DACF-4DC4-B7EB-9B9CBEFE93D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C66309-5695-414E-A5E2-5DE07A20604A}" type="datetimeFigureOut">
              <a:rPr lang="en-US"/>
              <a:pPr>
                <a:defRPr/>
              </a:pPr>
              <a:t>10/25/2012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F21DA5-A81C-41AA-BD56-2694DA2711F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ED03C02-EB59-4E4A-8AD1-DE9048B2DFB1}" type="datetimeFigureOut">
              <a:rPr lang="en-US"/>
              <a:pPr>
                <a:defRPr/>
              </a:pPr>
              <a:t>10/25/2012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7340B1-73F1-4FEA-A2EF-5408597783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C08ABF-4A50-4315-9EC6-F434D92686A0}" type="datetimeFigureOut">
              <a:rPr lang="en-US"/>
              <a:pPr>
                <a:defRPr/>
              </a:pPr>
              <a:t>10/25/2012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44BA205-EC65-4992-B09C-F38779D1A8D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0724D76-BEFB-4529-A68A-86C4D3A997B2}" type="datetimeFigureOut">
              <a:rPr lang="en-US"/>
              <a:pPr>
                <a:defRPr/>
              </a:pPr>
              <a:t>10/25/2012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795A945-AFB8-4FCF-9AF9-D3BEB2DA1E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86BC-F54A-4EE1-AD4C-5A4138A0FDA5}" type="datetimeFigureOut">
              <a:rPr lang="en-US"/>
              <a:pPr>
                <a:defRPr/>
              </a:pPr>
              <a:t>10/25/2012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73FB0AF-805B-4ED2-B624-8756B9A06E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5949C1-FB31-4E1C-84F3-5DAA2BF6B570}" type="datetimeFigureOut">
              <a:rPr lang="en-US"/>
              <a:pPr>
                <a:defRPr/>
              </a:pPr>
              <a:t>10/25/2012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098C25-4A9F-4B93-8259-F7B349EE9A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B12DB8-3D84-43F2-88BA-F6C0E5269574}" type="datetimeFigureOut">
              <a:rPr lang="en-US"/>
              <a:pPr>
                <a:defRPr/>
              </a:pPr>
              <a:t>10/25/2012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850E2-684C-43CE-8BFE-1100AECF6B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3400" y="533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B007AC1-6883-4517-AE33-12E8865954C2}" type="datetimeFigureOut">
              <a:rPr lang="en-US"/>
              <a:pPr>
                <a:defRPr/>
              </a:pPr>
              <a:t>10/25/2012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85DA321-1F1C-46A7-A03F-97CADD5B37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www.youtube.com/v/2jDVd-nCEYc?version=3&amp;hl=en_U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noAutofit/>
          </a:bodyPr>
          <a:lstStyle/>
          <a:p>
            <a:r>
              <a:rPr lang="en-US" sz="7200" dirty="0" smtClean="0">
                <a:latin typeface="Tahoma" pitchFamily="-96" charset="0"/>
                <a:cs typeface="Tahoma" pitchFamily="-96" charset="0"/>
              </a:rPr>
              <a:t>MINDSET</a:t>
            </a:r>
          </a:p>
        </p:txBody>
      </p:sp>
      <p:sp>
        <p:nvSpPr>
          <p:cNvPr id="3" name="Subtitle 2"/>
          <p:cNvSpPr>
            <a:spLocks noGrp="1"/>
          </p:cNvSpPr>
          <p:nvPr>
            <p:ph type="subTitle" idx="1"/>
          </p:nvPr>
        </p:nvSpPr>
        <p:spPr>
          <a:xfrm>
            <a:off x="1447800" y="4800600"/>
            <a:ext cx="6400800" cy="533400"/>
          </a:xfrm>
        </p:spPr>
        <p:txBody>
          <a:bodyPr rtlCol="0">
            <a:normAutofit fontScale="77500" lnSpcReduction="20000"/>
          </a:bodyPr>
          <a:lstStyle/>
          <a:p>
            <a:pPr fontAlgn="auto">
              <a:spcAft>
                <a:spcPts val="0"/>
              </a:spcAft>
              <a:buFont typeface="Arial" pitchFamily="34" charset="0"/>
              <a:buNone/>
              <a:defRPr/>
            </a:pPr>
            <a:r>
              <a:rPr lang="en-US" dirty="0" smtClean="0"/>
              <a:t>Carol </a:t>
            </a:r>
            <a:r>
              <a:rPr lang="en-US" dirty="0" err="1" smtClean="0"/>
              <a:t>Dweck</a:t>
            </a:r>
            <a:endParaRPr lang="en-US" dirty="0" smtClean="0"/>
          </a:p>
          <a:p>
            <a:pPr fontAlgn="auto">
              <a:spcAft>
                <a:spcPts val="0"/>
              </a:spcAft>
              <a:buFont typeface="Arial" pitchFamily="34" charset="0"/>
              <a:buNone/>
              <a:defRPr/>
            </a:pPr>
            <a:r>
              <a:rPr lang="en-US" dirty="0" smtClean="0"/>
              <a:t>www.mindsetonline.com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MINDSET</a:t>
            </a:r>
            <a:endParaRPr lang="en-US" dirty="0"/>
          </a:p>
        </p:txBody>
      </p:sp>
      <p:sp>
        <p:nvSpPr>
          <p:cNvPr id="3" name="Content Placeholder 2"/>
          <p:cNvSpPr>
            <a:spLocks noGrp="1"/>
          </p:cNvSpPr>
          <p:nvPr>
            <p:ph idx="1"/>
          </p:nvPr>
        </p:nvSpPr>
        <p:spPr>
          <a:xfrm>
            <a:off x="457200" y="1371600"/>
            <a:ext cx="8229600" cy="5334000"/>
          </a:xfrm>
        </p:spPr>
        <p:txBody>
          <a:bodyPr/>
          <a:lstStyle/>
          <a:p>
            <a:pPr marL="0" indent="0">
              <a:buNone/>
            </a:pPr>
            <a:r>
              <a:rPr lang="en-US" dirty="0"/>
              <a:t>People with a growth mindset, on the other hand, see their qualities as things that can be developed through their dedication and effort. </a:t>
            </a:r>
            <a:endParaRPr lang="en-US" dirty="0" smtClean="0"/>
          </a:p>
          <a:p>
            <a:pPr marL="0" indent="0">
              <a:buNone/>
            </a:pPr>
            <a:endParaRPr lang="en-US" sz="1800" dirty="0"/>
          </a:p>
          <a:p>
            <a:pPr marL="0" indent="0">
              <a:buNone/>
            </a:pPr>
            <a:r>
              <a:rPr lang="en-US" dirty="0" smtClean="0"/>
              <a:t>Sure </a:t>
            </a:r>
            <a:r>
              <a:rPr lang="en-US" dirty="0"/>
              <a:t>they’re happy if they’re brainy or talented, but that’s just the starting point. </a:t>
            </a:r>
            <a:endParaRPr lang="en-US" dirty="0" smtClean="0"/>
          </a:p>
          <a:p>
            <a:pPr marL="0" indent="0">
              <a:buNone/>
            </a:pPr>
            <a:endParaRPr lang="en-US" sz="1800" dirty="0"/>
          </a:p>
          <a:p>
            <a:pPr marL="0" indent="0">
              <a:buNone/>
            </a:pPr>
            <a:r>
              <a:rPr lang="en-US" dirty="0" smtClean="0"/>
              <a:t>They </a:t>
            </a:r>
            <a:r>
              <a:rPr lang="en-US" dirty="0"/>
              <a:t>understand that no one has ever accomplished great things—not Mozart, Darwin, or Michael Jordan—without years of passionate practice and learning.</a:t>
            </a:r>
          </a:p>
          <a:p>
            <a:pPr marL="0" indent="0">
              <a:buNone/>
            </a:pPr>
            <a:endParaRPr lang="en-US" dirty="0"/>
          </a:p>
        </p:txBody>
      </p:sp>
    </p:spTree>
    <p:extLst>
      <p:ext uri="{BB962C8B-B14F-4D97-AF65-F5344CB8AC3E}">
        <p14:creationId xmlns:p14="http://schemas.microsoft.com/office/powerpoint/2010/main" val="1333493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MINDSET</a:t>
            </a:r>
            <a:endParaRPr lang="en-US" dirty="0"/>
          </a:p>
        </p:txBody>
      </p:sp>
      <p:sp>
        <p:nvSpPr>
          <p:cNvPr id="3" name="Content Placeholder 2"/>
          <p:cNvSpPr>
            <a:spLocks noGrp="1"/>
          </p:cNvSpPr>
          <p:nvPr>
            <p:ph idx="1"/>
          </p:nvPr>
        </p:nvSpPr>
        <p:spPr>
          <a:xfrm>
            <a:off x="457200" y="1447800"/>
            <a:ext cx="8229600" cy="5105400"/>
          </a:xfrm>
        </p:spPr>
        <p:txBody>
          <a:bodyPr/>
          <a:lstStyle/>
          <a:p>
            <a:pPr marL="0" indent="0">
              <a:buNone/>
            </a:pPr>
            <a:r>
              <a:rPr lang="en-US" dirty="0"/>
              <a:t>People with a growth mindset are also constantly monitoring what’s going on, but their internal monologue is not about judging themselves and others in this way. </a:t>
            </a:r>
            <a:endParaRPr lang="en-US" dirty="0" smtClean="0"/>
          </a:p>
          <a:p>
            <a:pPr marL="0" indent="0">
              <a:buNone/>
            </a:pPr>
            <a:endParaRPr lang="en-US" dirty="0"/>
          </a:p>
          <a:p>
            <a:pPr marL="0" indent="0">
              <a:buNone/>
            </a:pPr>
            <a:r>
              <a:rPr lang="en-US" dirty="0" smtClean="0"/>
              <a:t>Certainly </a:t>
            </a:r>
            <a:r>
              <a:rPr lang="en-US" dirty="0"/>
              <a:t>they’re sensitive to positive and negative information, but they’re attuned to its implications for learning and constructive action: What can I learn from this? How can I improve? </a:t>
            </a:r>
          </a:p>
          <a:p>
            <a:pPr marL="0" indent="0">
              <a:buNone/>
            </a:pPr>
            <a:endParaRPr lang="en-US" dirty="0"/>
          </a:p>
        </p:txBody>
      </p:sp>
    </p:spTree>
    <p:extLst>
      <p:ext uri="{BB962C8B-B14F-4D97-AF65-F5344CB8AC3E}">
        <p14:creationId xmlns:p14="http://schemas.microsoft.com/office/powerpoint/2010/main" val="2127933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162800" cy="685800"/>
          </a:xfrm>
        </p:spPr>
        <p:txBody>
          <a:bodyPr rtlCol="0">
            <a:normAutofit fontScale="90000"/>
          </a:bodyPr>
          <a:lstStyle/>
          <a:p>
            <a:pPr fontAlgn="auto">
              <a:spcAft>
                <a:spcPts val="0"/>
              </a:spcAft>
              <a:defRPr/>
            </a:pPr>
            <a:r>
              <a:rPr lang="en-US" dirty="0" smtClean="0"/>
              <a:t>Manage your mindset</a:t>
            </a:r>
          </a:p>
        </p:txBody>
      </p:sp>
      <p:sp>
        <p:nvSpPr>
          <p:cNvPr id="5123" name="Content Placeholder 2"/>
          <p:cNvSpPr>
            <a:spLocks noGrp="1"/>
          </p:cNvSpPr>
          <p:nvPr>
            <p:ph idx="1"/>
          </p:nvPr>
        </p:nvSpPr>
        <p:spPr>
          <a:xfrm>
            <a:off x="1524000" y="1600200"/>
            <a:ext cx="7162800" cy="4876800"/>
          </a:xfrm>
        </p:spPr>
        <p:txBody>
          <a:bodyPr/>
          <a:lstStyle/>
          <a:p>
            <a:pPr marL="0" indent="0">
              <a:buNone/>
            </a:pPr>
            <a:r>
              <a:rPr lang="en-US" sz="4000" dirty="0" smtClean="0">
                <a:solidFill>
                  <a:srgbClr val="C00000"/>
                </a:solidFill>
              </a:rPr>
              <a:t>Step One:</a:t>
            </a:r>
          </a:p>
          <a:p>
            <a:pPr marL="0" indent="0">
              <a:buNone/>
            </a:pPr>
            <a:r>
              <a:rPr lang="en-US" dirty="0" smtClean="0">
                <a:solidFill>
                  <a:srgbClr val="C00000"/>
                </a:solidFill>
              </a:rPr>
              <a:t>Hear your fixed mindset voice.  Become aware of fixed mindset self-talk like:</a:t>
            </a:r>
          </a:p>
          <a:p>
            <a:r>
              <a:rPr lang="en-US" dirty="0"/>
              <a:t>“What if you fail—you’ll be a </a:t>
            </a:r>
            <a:r>
              <a:rPr lang="en-US" dirty="0" smtClean="0"/>
              <a:t>failure.”</a:t>
            </a:r>
          </a:p>
          <a:p>
            <a:r>
              <a:rPr lang="en-US" dirty="0"/>
              <a:t>“It’s not my fault. It was something or someone else’s fault.” </a:t>
            </a:r>
            <a:endParaRPr lang="en-US" dirty="0" smtClean="0"/>
          </a:p>
          <a:p>
            <a:r>
              <a:rPr lang="en-US" dirty="0" smtClean="0"/>
              <a:t>“</a:t>
            </a:r>
            <a:r>
              <a:rPr lang="en-US" dirty="0"/>
              <a:t>You see, I told you it was a risk. Now you’ve gone and shown the world </a:t>
            </a:r>
            <a:r>
              <a:rPr lang="en-US" dirty="0" smtClean="0"/>
              <a:t>you really can’t do it.” </a:t>
            </a:r>
          </a:p>
          <a:p>
            <a:endParaRPr lang="en-US" dirty="0" smtClean="0"/>
          </a:p>
        </p:txBody>
      </p:sp>
    </p:spTree>
    <p:extLst>
      <p:ext uri="{BB962C8B-B14F-4D97-AF65-F5344CB8AC3E}">
        <p14:creationId xmlns:p14="http://schemas.microsoft.com/office/powerpoint/2010/main" val="3939759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162800" cy="685800"/>
          </a:xfrm>
        </p:spPr>
        <p:txBody>
          <a:bodyPr rtlCol="0">
            <a:normAutofit fontScale="90000"/>
          </a:bodyPr>
          <a:lstStyle/>
          <a:p>
            <a:pPr fontAlgn="auto">
              <a:spcAft>
                <a:spcPts val="0"/>
              </a:spcAft>
              <a:defRPr/>
            </a:pPr>
            <a:r>
              <a:rPr lang="en-US" dirty="0" smtClean="0"/>
              <a:t>Manage your mindset</a:t>
            </a:r>
          </a:p>
        </p:txBody>
      </p:sp>
      <p:sp>
        <p:nvSpPr>
          <p:cNvPr id="5123" name="Content Placeholder 2"/>
          <p:cNvSpPr>
            <a:spLocks noGrp="1"/>
          </p:cNvSpPr>
          <p:nvPr>
            <p:ph idx="1"/>
          </p:nvPr>
        </p:nvSpPr>
        <p:spPr>
          <a:xfrm>
            <a:off x="1524000" y="1600200"/>
            <a:ext cx="7162800" cy="4876800"/>
          </a:xfrm>
        </p:spPr>
        <p:txBody>
          <a:bodyPr/>
          <a:lstStyle/>
          <a:p>
            <a:pPr marL="0" indent="0">
              <a:buNone/>
            </a:pPr>
            <a:r>
              <a:rPr lang="en-US" sz="4000" dirty="0" smtClean="0">
                <a:solidFill>
                  <a:srgbClr val="C00000"/>
                </a:solidFill>
              </a:rPr>
              <a:t>Step Two:</a:t>
            </a:r>
          </a:p>
          <a:p>
            <a:pPr marL="0" indent="0">
              <a:buNone/>
            </a:pPr>
            <a:r>
              <a:rPr lang="en-US" dirty="0" smtClean="0">
                <a:solidFill>
                  <a:srgbClr val="C00000"/>
                </a:solidFill>
              </a:rPr>
              <a:t>Recognize that you have the choice.</a:t>
            </a:r>
          </a:p>
          <a:p>
            <a:pPr marL="0" indent="0">
              <a:buNone/>
            </a:pPr>
            <a:r>
              <a:rPr lang="en-US" sz="2800" dirty="0"/>
              <a:t>How you interpret challenges, setbacks, and criticism is your choice. You can interpret them in a fixed mindset as signs that your fixed talents or abilities are lacking. Or you can interpret them in a growth mindset as signs that you need to ramp up your strategies and effort, stretch yourself, and expand your abilities. It’s up to you.</a:t>
            </a:r>
          </a:p>
          <a:p>
            <a:pPr marL="0" indent="0">
              <a:buNone/>
            </a:pPr>
            <a:endParaRPr lang="en-US" dirty="0" smtClean="0"/>
          </a:p>
        </p:txBody>
      </p:sp>
    </p:spTree>
    <p:extLst>
      <p:ext uri="{BB962C8B-B14F-4D97-AF65-F5344CB8AC3E}">
        <p14:creationId xmlns:p14="http://schemas.microsoft.com/office/powerpoint/2010/main" val="342266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162800" cy="685800"/>
          </a:xfrm>
        </p:spPr>
        <p:txBody>
          <a:bodyPr rtlCol="0">
            <a:normAutofit fontScale="90000"/>
          </a:bodyPr>
          <a:lstStyle/>
          <a:p>
            <a:pPr fontAlgn="auto">
              <a:spcAft>
                <a:spcPts val="0"/>
              </a:spcAft>
              <a:defRPr/>
            </a:pPr>
            <a:r>
              <a:rPr lang="en-US" dirty="0" smtClean="0"/>
              <a:t>Manage your mindset</a:t>
            </a:r>
          </a:p>
        </p:txBody>
      </p:sp>
      <p:sp>
        <p:nvSpPr>
          <p:cNvPr id="5123" name="Content Placeholder 2"/>
          <p:cNvSpPr>
            <a:spLocks noGrp="1"/>
          </p:cNvSpPr>
          <p:nvPr>
            <p:ph idx="1"/>
          </p:nvPr>
        </p:nvSpPr>
        <p:spPr>
          <a:xfrm>
            <a:off x="1524000" y="1600200"/>
            <a:ext cx="7162800" cy="4876800"/>
          </a:xfrm>
        </p:spPr>
        <p:txBody>
          <a:bodyPr/>
          <a:lstStyle/>
          <a:p>
            <a:pPr marL="0" indent="0">
              <a:buNone/>
            </a:pPr>
            <a:r>
              <a:rPr lang="en-US" sz="4000" dirty="0" smtClean="0">
                <a:solidFill>
                  <a:srgbClr val="C00000"/>
                </a:solidFill>
              </a:rPr>
              <a:t>Step Three:</a:t>
            </a:r>
          </a:p>
          <a:p>
            <a:pPr marL="0" indent="0">
              <a:buNone/>
            </a:pPr>
            <a:r>
              <a:rPr lang="en-US" dirty="0" smtClean="0">
                <a:solidFill>
                  <a:srgbClr val="C00000"/>
                </a:solidFill>
              </a:rPr>
              <a:t>Talk back to your fixed mindset with a growth mindset voice.</a:t>
            </a:r>
          </a:p>
          <a:p>
            <a:r>
              <a:rPr lang="en-US" dirty="0">
                <a:solidFill>
                  <a:schemeClr val="accent5">
                    <a:lumMod val="75000"/>
                  </a:schemeClr>
                </a:solidFill>
              </a:rPr>
              <a:t>THE FIXED-MINDSET </a:t>
            </a:r>
            <a:r>
              <a:rPr lang="en-US" dirty="0"/>
              <a:t>says “Are you sure you can do it? Maybe you don’t have the talent.”</a:t>
            </a:r>
          </a:p>
          <a:p>
            <a:r>
              <a:rPr lang="en-US" dirty="0">
                <a:solidFill>
                  <a:schemeClr val="accent5">
                    <a:lumMod val="75000"/>
                  </a:schemeClr>
                </a:solidFill>
              </a:rPr>
              <a:t>THE GROWTH-MINDSET </a:t>
            </a:r>
            <a:r>
              <a:rPr lang="en-US" dirty="0"/>
              <a:t>answers, “I’m not sure I can do it now, but I think I can learn to with time and effort.”</a:t>
            </a:r>
          </a:p>
          <a:p>
            <a:pPr marL="0" indent="0">
              <a:buNone/>
            </a:pPr>
            <a:endParaRPr lang="en-US" dirty="0" smtClean="0"/>
          </a:p>
        </p:txBody>
      </p:sp>
    </p:spTree>
    <p:extLst>
      <p:ext uri="{BB962C8B-B14F-4D97-AF65-F5344CB8AC3E}">
        <p14:creationId xmlns:p14="http://schemas.microsoft.com/office/powerpoint/2010/main" val="2023433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162800" cy="685800"/>
          </a:xfrm>
        </p:spPr>
        <p:txBody>
          <a:bodyPr rtlCol="0">
            <a:normAutofit fontScale="90000"/>
          </a:bodyPr>
          <a:lstStyle/>
          <a:p>
            <a:pPr fontAlgn="auto">
              <a:spcAft>
                <a:spcPts val="0"/>
              </a:spcAft>
              <a:defRPr/>
            </a:pPr>
            <a:r>
              <a:rPr lang="en-US" dirty="0" smtClean="0"/>
              <a:t>Manage your mindset</a:t>
            </a:r>
          </a:p>
        </p:txBody>
      </p:sp>
      <p:sp>
        <p:nvSpPr>
          <p:cNvPr id="5123" name="Content Placeholder 2"/>
          <p:cNvSpPr>
            <a:spLocks noGrp="1"/>
          </p:cNvSpPr>
          <p:nvPr>
            <p:ph idx="1"/>
          </p:nvPr>
        </p:nvSpPr>
        <p:spPr>
          <a:xfrm>
            <a:off x="1524000" y="1600200"/>
            <a:ext cx="7162800" cy="4876800"/>
          </a:xfrm>
        </p:spPr>
        <p:txBody>
          <a:bodyPr/>
          <a:lstStyle/>
          <a:p>
            <a:pPr marL="0" indent="0">
              <a:buNone/>
            </a:pPr>
            <a:r>
              <a:rPr lang="en-US" sz="4000" dirty="0" smtClean="0">
                <a:solidFill>
                  <a:srgbClr val="C00000"/>
                </a:solidFill>
              </a:rPr>
              <a:t>Step Three:</a:t>
            </a:r>
          </a:p>
          <a:p>
            <a:pPr marL="0" indent="0">
              <a:buNone/>
            </a:pPr>
            <a:r>
              <a:rPr lang="en-US" dirty="0" smtClean="0">
                <a:solidFill>
                  <a:srgbClr val="C00000"/>
                </a:solidFill>
              </a:rPr>
              <a:t>Talk back to your fixed mindset with a growth mindset voice.</a:t>
            </a:r>
          </a:p>
          <a:p>
            <a:r>
              <a:rPr lang="en-US" dirty="0">
                <a:solidFill>
                  <a:schemeClr val="accent5">
                    <a:lumMod val="75000"/>
                  </a:schemeClr>
                </a:solidFill>
              </a:rPr>
              <a:t>THE FIXED-MINDSET </a:t>
            </a:r>
            <a:r>
              <a:rPr lang="en-US" dirty="0"/>
              <a:t>says “What if you fail—you’ll be a </a:t>
            </a:r>
            <a:r>
              <a:rPr lang="en-US" dirty="0" smtClean="0"/>
              <a:t>failure”</a:t>
            </a:r>
          </a:p>
          <a:p>
            <a:r>
              <a:rPr lang="en-US" dirty="0" smtClean="0">
                <a:solidFill>
                  <a:schemeClr val="accent5">
                    <a:lumMod val="75000"/>
                  </a:schemeClr>
                </a:solidFill>
              </a:rPr>
              <a:t>THE </a:t>
            </a:r>
            <a:r>
              <a:rPr lang="en-US" dirty="0">
                <a:solidFill>
                  <a:schemeClr val="accent5">
                    <a:lumMod val="75000"/>
                  </a:schemeClr>
                </a:solidFill>
              </a:rPr>
              <a:t>GROWTH-MINDSET </a:t>
            </a:r>
            <a:r>
              <a:rPr lang="en-US" dirty="0"/>
              <a:t>answers, “Most successful people had failures along the way.”</a:t>
            </a:r>
          </a:p>
          <a:p>
            <a:pPr marL="0" indent="0">
              <a:buNone/>
            </a:pPr>
            <a:endParaRPr lang="en-US" dirty="0" smtClean="0"/>
          </a:p>
        </p:txBody>
      </p:sp>
    </p:spTree>
    <p:extLst>
      <p:ext uri="{BB962C8B-B14F-4D97-AF65-F5344CB8AC3E}">
        <p14:creationId xmlns:p14="http://schemas.microsoft.com/office/powerpoint/2010/main" val="2609760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162800" cy="685800"/>
          </a:xfrm>
        </p:spPr>
        <p:txBody>
          <a:bodyPr rtlCol="0">
            <a:normAutofit fontScale="90000"/>
          </a:bodyPr>
          <a:lstStyle/>
          <a:p>
            <a:pPr fontAlgn="auto">
              <a:spcAft>
                <a:spcPts val="0"/>
              </a:spcAft>
              <a:defRPr/>
            </a:pPr>
            <a:r>
              <a:rPr lang="en-US" dirty="0" smtClean="0"/>
              <a:t>Manage your mindset</a:t>
            </a:r>
          </a:p>
        </p:txBody>
      </p:sp>
      <p:sp>
        <p:nvSpPr>
          <p:cNvPr id="5123" name="Content Placeholder 2"/>
          <p:cNvSpPr>
            <a:spLocks noGrp="1"/>
          </p:cNvSpPr>
          <p:nvPr>
            <p:ph idx="1"/>
          </p:nvPr>
        </p:nvSpPr>
        <p:spPr>
          <a:xfrm>
            <a:off x="1524000" y="1600200"/>
            <a:ext cx="7162800" cy="4876800"/>
          </a:xfrm>
        </p:spPr>
        <p:txBody>
          <a:bodyPr/>
          <a:lstStyle/>
          <a:p>
            <a:pPr marL="0" indent="0">
              <a:buNone/>
            </a:pPr>
            <a:r>
              <a:rPr lang="en-US" sz="4000" dirty="0" smtClean="0">
                <a:solidFill>
                  <a:srgbClr val="C00000"/>
                </a:solidFill>
              </a:rPr>
              <a:t>Step Three:</a:t>
            </a:r>
          </a:p>
          <a:p>
            <a:r>
              <a:rPr lang="en-US" dirty="0" smtClean="0">
                <a:solidFill>
                  <a:schemeClr val="accent5">
                    <a:lumMod val="75000"/>
                  </a:schemeClr>
                </a:solidFill>
              </a:rPr>
              <a:t>THE </a:t>
            </a:r>
            <a:r>
              <a:rPr lang="en-US" dirty="0">
                <a:solidFill>
                  <a:schemeClr val="accent5">
                    <a:lumMod val="75000"/>
                  </a:schemeClr>
                </a:solidFill>
              </a:rPr>
              <a:t>FIXED-MINDSET </a:t>
            </a:r>
            <a:r>
              <a:rPr lang="en-US" dirty="0"/>
              <a:t>says “It’s not my fault. It was something or someone else’s fault</a:t>
            </a:r>
            <a:r>
              <a:rPr lang="en-US" dirty="0" smtClean="0"/>
              <a:t>.”</a:t>
            </a:r>
          </a:p>
          <a:p>
            <a:r>
              <a:rPr lang="en-US" dirty="0" smtClean="0">
                <a:solidFill>
                  <a:schemeClr val="accent5">
                    <a:lumMod val="75000"/>
                  </a:schemeClr>
                </a:solidFill>
              </a:rPr>
              <a:t>THE </a:t>
            </a:r>
            <a:r>
              <a:rPr lang="en-US" dirty="0">
                <a:solidFill>
                  <a:schemeClr val="accent5">
                    <a:lumMod val="75000"/>
                  </a:schemeClr>
                </a:solidFill>
              </a:rPr>
              <a:t>GROWTH-MINDSET </a:t>
            </a:r>
            <a:r>
              <a:rPr lang="en-US" dirty="0"/>
              <a:t>answers, : “If I don’t take responsibility, I can’t fix it. Let me </a:t>
            </a:r>
            <a:r>
              <a:rPr lang="en-US" dirty="0" smtClean="0"/>
              <a:t>listen and </a:t>
            </a:r>
            <a:r>
              <a:rPr lang="en-US" dirty="0"/>
              <a:t>learn whatever I can.”</a:t>
            </a:r>
            <a:endParaRPr lang="en-US" dirty="0" smtClean="0"/>
          </a:p>
        </p:txBody>
      </p:sp>
    </p:spTree>
    <p:extLst>
      <p:ext uri="{BB962C8B-B14F-4D97-AF65-F5344CB8AC3E}">
        <p14:creationId xmlns:p14="http://schemas.microsoft.com/office/powerpoint/2010/main" val="3702139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162800" cy="685800"/>
          </a:xfrm>
        </p:spPr>
        <p:txBody>
          <a:bodyPr rtlCol="0">
            <a:normAutofit fontScale="90000"/>
          </a:bodyPr>
          <a:lstStyle/>
          <a:p>
            <a:pPr fontAlgn="auto">
              <a:spcAft>
                <a:spcPts val="0"/>
              </a:spcAft>
              <a:defRPr/>
            </a:pPr>
            <a:r>
              <a:rPr lang="en-US" dirty="0" smtClean="0"/>
              <a:t>Manage your mindset</a:t>
            </a:r>
          </a:p>
        </p:txBody>
      </p:sp>
      <p:sp>
        <p:nvSpPr>
          <p:cNvPr id="5123" name="Content Placeholder 2"/>
          <p:cNvSpPr>
            <a:spLocks noGrp="1"/>
          </p:cNvSpPr>
          <p:nvPr>
            <p:ph idx="1"/>
          </p:nvPr>
        </p:nvSpPr>
        <p:spPr>
          <a:xfrm>
            <a:off x="1524000" y="1600200"/>
            <a:ext cx="7162800" cy="4876800"/>
          </a:xfrm>
        </p:spPr>
        <p:txBody>
          <a:bodyPr/>
          <a:lstStyle/>
          <a:p>
            <a:pPr marL="0" indent="0">
              <a:buNone/>
            </a:pPr>
            <a:r>
              <a:rPr lang="en-US" sz="4000" dirty="0" smtClean="0">
                <a:solidFill>
                  <a:srgbClr val="C00000"/>
                </a:solidFill>
              </a:rPr>
              <a:t>Step Four:</a:t>
            </a:r>
          </a:p>
          <a:p>
            <a:pPr marL="0" indent="0">
              <a:buNone/>
            </a:pPr>
            <a:r>
              <a:rPr lang="en-US" dirty="0" smtClean="0">
                <a:solidFill>
                  <a:srgbClr val="C00000"/>
                </a:solidFill>
              </a:rPr>
              <a:t>Take the growth mindset action.</a:t>
            </a:r>
          </a:p>
          <a:p>
            <a:r>
              <a:rPr lang="en-US" sz="2400" dirty="0"/>
              <a:t>Over time, which voice you heed becomes pretty much your choice. Whether you</a:t>
            </a:r>
          </a:p>
          <a:p>
            <a:pPr lvl="2"/>
            <a:r>
              <a:rPr lang="en-US" sz="1800" dirty="0"/>
              <a:t>take on the challenge wholeheartedly,</a:t>
            </a:r>
          </a:p>
          <a:p>
            <a:pPr lvl="2"/>
            <a:r>
              <a:rPr lang="en-US" sz="1800" dirty="0"/>
              <a:t>learn from your setbacks and try again</a:t>
            </a:r>
          </a:p>
          <a:p>
            <a:pPr lvl="2"/>
            <a:r>
              <a:rPr lang="en-US" sz="1800" dirty="0"/>
              <a:t>hear the criticism and act on it </a:t>
            </a:r>
            <a:endParaRPr lang="en-US" sz="1800" dirty="0" smtClean="0"/>
          </a:p>
          <a:p>
            <a:pPr marL="457200" lvl="1" indent="0">
              <a:buNone/>
            </a:pPr>
            <a:r>
              <a:rPr lang="en-US" sz="2400" dirty="0" smtClean="0"/>
              <a:t>is </a:t>
            </a:r>
            <a:r>
              <a:rPr lang="en-US" sz="2400" dirty="0"/>
              <a:t>now in your hands.</a:t>
            </a:r>
          </a:p>
          <a:p>
            <a:r>
              <a:rPr lang="en-US" sz="2400" dirty="0"/>
              <a:t>Practice hearing both voices, and practice acting on the growth mindset. </a:t>
            </a:r>
            <a:endParaRPr lang="en-US" sz="2400" dirty="0" smtClean="0"/>
          </a:p>
        </p:txBody>
      </p:sp>
    </p:spTree>
    <p:extLst>
      <p:ext uri="{BB962C8B-B14F-4D97-AF65-F5344CB8AC3E}">
        <p14:creationId xmlns:p14="http://schemas.microsoft.com/office/powerpoint/2010/main" val="242059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a:xfrm>
            <a:off x="304800" y="1447800"/>
            <a:ext cx="8382000" cy="5105400"/>
          </a:xfrm>
        </p:spPr>
        <p:txBody>
          <a:bodyPr/>
          <a:lstStyle/>
          <a:p>
            <a:pPr marL="0" indent="0">
              <a:buNone/>
            </a:pPr>
            <a:r>
              <a:rPr lang="en-US" dirty="0" smtClean="0"/>
              <a:t>For </a:t>
            </a:r>
            <a:r>
              <a:rPr lang="en-US" dirty="0"/>
              <a:t>twenty years, </a:t>
            </a:r>
            <a:r>
              <a:rPr lang="en-US" dirty="0" err="1"/>
              <a:t>Dweck’s</a:t>
            </a:r>
            <a:r>
              <a:rPr lang="en-US" dirty="0"/>
              <a:t> research has shown that the view you adopt for yourself profoundly affects the way you lead your life. It can determine whether you become the person you want to be and whether you commit to and accomplish the things you value. </a:t>
            </a:r>
            <a:endParaRPr lang="en-US" dirty="0" smtClean="0"/>
          </a:p>
          <a:p>
            <a:pPr marL="0" indent="0">
              <a:buNone/>
            </a:pPr>
            <a:endParaRPr lang="en-US" dirty="0"/>
          </a:p>
          <a:p>
            <a:pPr marL="0" indent="0">
              <a:buNone/>
            </a:pPr>
            <a:r>
              <a:rPr lang="en-US" dirty="0" smtClean="0"/>
              <a:t>A growth mindset focuses on learning and improvement thus is required to achieve our goals.</a:t>
            </a:r>
            <a:endParaRPr lang="en-US" dirty="0"/>
          </a:p>
        </p:txBody>
      </p:sp>
    </p:spTree>
    <p:extLst>
      <p:ext uri="{BB962C8B-B14F-4D97-AF65-F5344CB8AC3E}">
        <p14:creationId xmlns:p14="http://schemas.microsoft.com/office/powerpoint/2010/main" val="300932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Mindset</a:t>
            </a:r>
          </a:p>
        </p:txBody>
      </p:sp>
      <p:sp>
        <p:nvSpPr>
          <p:cNvPr id="4099" name="Content Placeholder 2"/>
          <p:cNvSpPr>
            <a:spLocks noGrp="1"/>
          </p:cNvSpPr>
          <p:nvPr>
            <p:ph idx="1"/>
          </p:nvPr>
        </p:nvSpPr>
        <p:spPr>
          <a:xfrm>
            <a:off x="457200" y="2438400"/>
            <a:ext cx="8229600" cy="3687763"/>
          </a:xfrm>
        </p:spPr>
        <p:txBody>
          <a:bodyPr/>
          <a:lstStyle/>
          <a:p>
            <a:pPr marL="0" indent="0" algn="ctr">
              <a:lnSpc>
                <a:spcPct val="80000"/>
              </a:lnSpc>
              <a:buNone/>
            </a:pPr>
            <a:r>
              <a:rPr lang="en-US" altLang="ko-KR" sz="4800" dirty="0" smtClean="0">
                <a:ea typeface="굴림" pitchFamily="-96" charset="-127"/>
              </a:rPr>
              <a:t>Mindsets are beliefs – beliefs about yourself and your most basic qualities.</a:t>
            </a:r>
          </a:p>
          <a:p>
            <a:pPr>
              <a:lnSpc>
                <a:spcPct val="80000"/>
              </a:lnSpc>
            </a:pPr>
            <a:endParaRPr lang="en-US" altLang="ko-KR" sz="2200" dirty="0" smtClean="0">
              <a:ea typeface="굴림" pitchFamily="-96" charset="-127"/>
            </a:endParaRPr>
          </a:p>
          <a:p>
            <a:pPr>
              <a:lnSpc>
                <a:spcPct val="80000"/>
              </a:lnSpc>
            </a:pPr>
            <a:endParaRPr lang="en-US" altLang="ko-KR" sz="2200" dirty="0" smtClean="0">
              <a:ea typeface="굴림" pitchFamily="-96" charset="-127"/>
            </a:endParaRPr>
          </a:p>
          <a:p>
            <a:endParaRPr lang="en-US" sz="2200" dirty="0" smtClean="0"/>
          </a:p>
          <a:p>
            <a:endParaRPr lang="en-US" sz="2200" dirty="0" smtClean="0"/>
          </a:p>
          <a:p>
            <a:endParaRPr lang="en-US" sz="2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Mindset</a:t>
            </a:r>
          </a:p>
        </p:txBody>
      </p:sp>
      <p:sp>
        <p:nvSpPr>
          <p:cNvPr id="4099" name="Content Placeholder 2"/>
          <p:cNvSpPr>
            <a:spLocks noGrp="1"/>
          </p:cNvSpPr>
          <p:nvPr>
            <p:ph idx="1"/>
          </p:nvPr>
        </p:nvSpPr>
        <p:spPr>
          <a:xfrm>
            <a:off x="457200" y="1676400"/>
            <a:ext cx="8229600" cy="4876800"/>
          </a:xfrm>
        </p:spPr>
        <p:txBody>
          <a:bodyPr/>
          <a:lstStyle/>
          <a:p>
            <a:pPr marL="0" indent="0" algn="ctr">
              <a:lnSpc>
                <a:spcPct val="80000"/>
              </a:lnSpc>
              <a:buNone/>
            </a:pPr>
            <a:r>
              <a:rPr lang="en-US" altLang="ko-KR" sz="4800" dirty="0" smtClean="0">
                <a:ea typeface="굴림" pitchFamily="-96" charset="-127"/>
              </a:rPr>
              <a:t>Think about your intelligence, your talents, your personality.</a:t>
            </a:r>
          </a:p>
          <a:p>
            <a:pPr marL="0" indent="0" algn="ctr">
              <a:lnSpc>
                <a:spcPct val="80000"/>
              </a:lnSpc>
              <a:buNone/>
            </a:pPr>
            <a:r>
              <a:rPr lang="en-US" altLang="ko-KR" sz="4800" dirty="0" smtClean="0">
                <a:solidFill>
                  <a:schemeClr val="tx2">
                    <a:lumMod val="60000"/>
                    <a:lumOff val="40000"/>
                  </a:schemeClr>
                </a:solidFill>
                <a:ea typeface="굴림" pitchFamily="-96" charset="-127"/>
              </a:rPr>
              <a:t>Are these qualities simply fixed traits, carved in stone </a:t>
            </a:r>
          </a:p>
          <a:p>
            <a:pPr marL="0" indent="0" algn="ctr">
              <a:lnSpc>
                <a:spcPct val="80000"/>
              </a:lnSpc>
              <a:buNone/>
            </a:pPr>
            <a:r>
              <a:rPr lang="en-US" altLang="ko-KR" sz="4800" dirty="0" smtClean="0">
                <a:solidFill>
                  <a:schemeClr val="tx2">
                    <a:lumMod val="60000"/>
                    <a:lumOff val="40000"/>
                  </a:schemeClr>
                </a:solidFill>
                <a:ea typeface="굴림" pitchFamily="-96" charset="-127"/>
              </a:rPr>
              <a:t>and that’s that. </a:t>
            </a:r>
          </a:p>
          <a:p>
            <a:pPr marL="0" indent="0" algn="ctr">
              <a:lnSpc>
                <a:spcPct val="80000"/>
              </a:lnSpc>
              <a:buNone/>
            </a:pPr>
            <a:r>
              <a:rPr lang="en-US" altLang="ko-KR" sz="4800" dirty="0" smtClean="0">
                <a:solidFill>
                  <a:schemeClr val="accent3">
                    <a:lumMod val="75000"/>
                  </a:schemeClr>
                </a:solidFill>
                <a:ea typeface="굴림" pitchFamily="-96" charset="-127"/>
              </a:rPr>
              <a:t>Or are they things you can cultivate throughout your life?</a:t>
            </a:r>
          </a:p>
          <a:p>
            <a:pPr>
              <a:lnSpc>
                <a:spcPct val="80000"/>
              </a:lnSpc>
            </a:pPr>
            <a:endParaRPr lang="en-US" altLang="ko-KR" sz="2200" dirty="0" smtClean="0">
              <a:ea typeface="굴림" pitchFamily="-96" charset="-127"/>
            </a:endParaRPr>
          </a:p>
          <a:p>
            <a:pPr>
              <a:lnSpc>
                <a:spcPct val="80000"/>
              </a:lnSpc>
            </a:pPr>
            <a:endParaRPr lang="en-US" altLang="ko-KR" sz="2200" dirty="0" smtClean="0">
              <a:ea typeface="굴림" pitchFamily="-96" charset="-127"/>
            </a:endParaRPr>
          </a:p>
          <a:p>
            <a:endParaRPr lang="en-US" sz="2200" dirty="0" smtClean="0"/>
          </a:p>
          <a:p>
            <a:endParaRPr lang="en-US" sz="2200" dirty="0" smtClean="0"/>
          </a:p>
          <a:p>
            <a:endParaRPr lang="en-US" sz="2200" dirty="0" smtClean="0"/>
          </a:p>
        </p:txBody>
      </p:sp>
    </p:spTree>
    <p:extLst>
      <p:ext uri="{BB962C8B-B14F-4D97-AF65-F5344CB8AC3E}">
        <p14:creationId xmlns:p14="http://schemas.microsoft.com/office/powerpoint/2010/main" val="1588999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162800" cy="685800"/>
          </a:xfrm>
        </p:spPr>
        <p:txBody>
          <a:bodyPr rtlCol="0">
            <a:normAutofit fontScale="90000"/>
          </a:bodyPr>
          <a:lstStyle/>
          <a:p>
            <a:pPr fontAlgn="auto">
              <a:spcAft>
                <a:spcPts val="0"/>
              </a:spcAft>
              <a:defRPr/>
            </a:pPr>
            <a:r>
              <a:rPr lang="en-US" dirty="0" smtClean="0"/>
              <a:t>Quiz</a:t>
            </a:r>
          </a:p>
        </p:txBody>
      </p:sp>
      <p:sp>
        <p:nvSpPr>
          <p:cNvPr id="5123" name="Content Placeholder 2"/>
          <p:cNvSpPr>
            <a:spLocks noGrp="1"/>
          </p:cNvSpPr>
          <p:nvPr>
            <p:ph idx="1"/>
          </p:nvPr>
        </p:nvSpPr>
        <p:spPr>
          <a:xfrm>
            <a:off x="1524000" y="1600200"/>
            <a:ext cx="7162800" cy="5181600"/>
          </a:xfrm>
        </p:spPr>
        <p:txBody>
          <a:bodyPr/>
          <a:lstStyle/>
          <a:p>
            <a:pPr marL="0" indent="0">
              <a:lnSpc>
                <a:spcPct val="80000"/>
              </a:lnSpc>
              <a:buNone/>
            </a:pPr>
            <a:r>
              <a:rPr lang="en-US" altLang="ko-KR" sz="2200" dirty="0" smtClean="0">
                <a:ea typeface="굴림" pitchFamily="-96" charset="-127"/>
              </a:rPr>
              <a:t>Your teacher will now read a series of statements to you.</a:t>
            </a:r>
          </a:p>
          <a:p>
            <a:pPr marL="0" indent="0">
              <a:lnSpc>
                <a:spcPct val="80000"/>
              </a:lnSpc>
              <a:buNone/>
            </a:pPr>
            <a:endParaRPr lang="en-US" altLang="ko-KR" sz="2200" dirty="0">
              <a:ea typeface="굴림" pitchFamily="-96" charset="-127"/>
            </a:endParaRPr>
          </a:p>
          <a:p>
            <a:pPr marL="0" indent="0">
              <a:lnSpc>
                <a:spcPct val="80000"/>
              </a:lnSpc>
              <a:buNone/>
            </a:pPr>
            <a:r>
              <a:rPr lang="en-US" altLang="ko-KR" sz="2200" dirty="0" smtClean="0">
                <a:ea typeface="굴림" pitchFamily="-96" charset="-127"/>
              </a:rPr>
              <a:t>Write down your opinion of each statement as per the scale below.</a:t>
            </a:r>
          </a:p>
          <a:p>
            <a:pPr marL="0" indent="0">
              <a:lnSpc>
                <a:spcPct val="80000"/>
              </a:lnSpc>
              <a:buNone/>
            </a:pPr>
            <a:endParaRPr lang="en-US" altLang="ko-KR" sz="2200" dirty="0">
              <a:ea typeface="굴림" pitchFamily="-96" charset="-127"/>
            </a:endParaRPr>
          </a:p>
          <a:p>
            <a:pPr marL="0" indent="0">
              <a:buNone/>
            </a:pPr>
            <a:r>
              <a:rPr lang="en-US" sz="1800" dirty="0" smtClean="0"/>
              <a:t>   Strongly agree				</a:t>
            </a:r>
            <a:r>
              <a:rPr lang="en-US" sz="1800" dirty="0"/>
              <a:t> </a:t>
            </a:r>
            <a:r>
              <a:rPr lang="en-US" sz="1800" dirty="0" smtClean="0"/>
              <a:t>    Strongly disagree</a:t>
            </a:r>
          </a:p>
          <a:p>
            <a:pPr marL="0" indent="0">
              <a:buNone/>
            </a:pPr>
            <a:r>
              <a:rPr lang="en-US" sz="2000" dirty="0" smtClean="0"/>
              <a:t>   1	      2		3		4		5</a:t>
            </a:r>
            <a:endParaRPr lang="en-US" sz="2000" dirty="0"/>
          </a:p>
          <a:p>
            <a:pPr marL="0" lvl="0" indent="0">
              <a:buNone/>
            </a:pPr>
            <a:endParaRPr lang="en-US" sz="2400" dirty="0" smtClean="0"/>
          </a:p>
          <a:p>
            <a:pPr marL="0" indent="0">
              <a:buNone/>
            </a:pPr>
            <a:r>
              <a:rPr lang="en-US" sz="2200" dirty="0" smtClean="0"/>
              <a:t>We will score the quiz at the end so make sure you write down the question number and the scale number.</a:t>
            </a:r>
          </a:p>
          <a:p>
            <a:endParaRPr lang="en-US" sz="2200" dirty="0" smtClean="0"/>
          </a:p>
          <a:p>
            <a:endParaRPr lang="en-US" sz="2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162800" cy="685800"/>
          </a:xfrm>
        </p:spPr>
        <p:txBody>
          <a:bodyPr rtlCol="0">
            <a:normAutofit fontScale="90000"/>
          </a:bodyPr>
          <a:lstStyle/>
          <a:p>
            <a:pPr fontAlgn="auto">
              <a:spcAft>
                <a:spcPts val="0"/>
              </a:spcAft>
              <a:defRPr/>
            </a:pPr>
            <a:r>
              <a:rPr lang="en-US" dirty="0" smtClean="0"/>
              <a:t>SCORING</a:t>
            </a:r>
          </a:p>
        </p:txBody>
      </p:sp>
      <p:sp>
        <p:nvSpPr>
          <p:cNvPr id="5123" name="Content Placeholder 2"/>
          <p:cNvSpPr>
            <a:spLocks noGrp="1"/>
          </p:cNvSpPr>
          <p:nvPr>
            <p:ph idx="1"/>
          </p:nvPr>
        </p:nvSpPr>
        <p:spPr>
          <a:xfrm>
            <a:off x="1524000" y="1371600"/>
            <a:ext cx="7162800" cy="5334000"/>
          </a:xfrm>
        </p:spPr>
        <p:txBody>
          <a:bodyPr/>
          <a:lstStyle/>
          <a:p>
            <a:pPr marL="0" indent="0">
              <a:buNone/>
            </a:pPr>
            <a:r>
              <a:rPr lang="en-US" sz="2200" dirty="0" smtClean="0"/>
              <a:t>Total your scores from the following questions in each category.</a:t>
            </a:r>
          </a:p>
          <a:p>
            <a:pPr marL="0" indent="0">
              <a:buNone/>
            </a:pPr>
            <a:endParaRPr lang="en-US" sz="900" dirty="0"/>
          </a:p>
          <a:p>
            <a:pPr marL="0" indent="0">
              <a:buNone/>
            </a:pPr>
            <a:r>
              <a:rPr lang="en-US" sz="4000" dirty="0" smtClean="0"/>
              <a:t>FIXED MINDSET</a:t>
            </a:r>
          </a:p>
          <a:p>
            <a:pPr marL="0" indent="0">
              <a:buNone/>
            </a:pPr>
            <a:r>
              <a:rPr lang="en-US" sz="4000" dirty="0" smtClean="0"/>
              <a:t>1, 4, 6, 7, 8, 11</a:t>
            </a:r>
          </a:p>
          <a:p>
            <a:pPr marL="0" indent="0">
              <a:buNone/>
            </a:pPr>
            <a:endParaRPr lang="en-US" sz="900" dirty="0"/>
          </a:p>
          <a:p>
            <a:pPr marL="0" indent="0">
              <a:buNone/>
            </a:pPr>
            <a:r>
              <a:rPr lang="en-US" sz="4000" dirty="0" smtClean="0"/>
              <a:t>GROWTH MINDSET</a:t>
            </a:r>
          </a:p>
          <a:p>
            <a:pPr marL="0" indent="0">
              <a:buNone/>
            </a:pPr>
            <a:r>
              <a:rPr lang="en-US" sz="4000" dirty="0" smtClean="0"/>
              <a:t>2, 3, 5, 9, 10, 12</a:t>
            </a:r>
          </a:p>
          <a:p>
            <a:pPr marL="0" indent="0">
              <a:buNone/>
            </a:pPr>
            <a:endParaRPr lang="en-US" sz="2800" dirty="0" smtClean="0"/>
          </a:p>
          <a:p>
            <a:pPr marL="0" indent="0">
              <a:buNone/>
            </a:pPr>
            <a:r>
              <a:rPr lang="en-US" sz="2800" b="1" dirty="0" smtClean="0">
                <a:solidFill>
                  <a:schemeClr val="accent2"/>
                </a:solidFill>
              </a:rPr>
              <a:t>NOTE: </a:t>
            </a:r>
            <a:r>
              <a:rPr lang="en-US" sz="2800" b="1" u="sng" dirty="0" smtClean="0">
                <a:solidFill>
                  <a:schemeClr val="accent2"/>
                </a:solidFill>
              </a:rPr>
              <a:t> LOWER </a:t>
            </a:r>
            <a:r>
              <a:rPr lang="en-US" sz="2800" b="1" dirty="0" smtClean="0">
                <a:solidFill>
                  <a:schemeClr val="accent2"/>
                </a:solidFill>
              </a:rPr>
              <a:t>SCORE INDICATES YOUR DOMINANT MINDSET.</a:t>
            </a:r>
          </a:p>
        </p:txBody>
      </p:sp>
    </p:spTree>
    <p:extLst>
      <p:ext uri="{BB962C8B-B14F-4D97-AF65-F5344CB8AC3E}">
        <p14:creationId xmlns:p14="http://schemas.microsoft.com/office/powerpoint/2010/main" val="3370191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lstStyle/>
          <a:p>
            <a:pPr marL="0" indent="0" algn="ctr">
              <a:buNone/>
            </a:pPr>
            <a:r>
              <a:rPr lang="en-US" dirty="0" smtClean="0"/>
              <a:t>Watch this video (1min 44 sec)</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smtClean="0"/>
          </a:p>
          <a:p>
            <a:endParaRPr lang="en-US" dirty="0"/>
          </a:p>
        </p:txBody>
      </p:sp>
      <p:pic>
        <p:nvPicPr>
          <p:cNvPr id="2" name="2jDVd-nCEYc?version=3&amp;hl=en_US"/>
          <p:cNvPicPr>
            <a:picLocks noRot="1" noChangeAspect="1"/>
          </p:cNvPicPr>
          <p:nvPr>
            <a:videoFile r:link="rId1"/>
          </p:nvPr>
        </p:nvPicPr>
        <p:blipFill>
          <a:blip r:embed="rId3"/>
          <a:stretch>
            <a:fillRect/>
          </a:stretch>
        </p:blipFill>
        <p:spPr>
          <a:xfrm>
            <a:off x="1676400" y="2286000"/>
            <a:ext cx="5588000" cy="4191000"/>
          </a:xfrm>
          <a:prstGeom prst="rect">
            <a:avLst/>
          </a:prstGeom>
        </p:spPr>
      </p:pic>
    </p:spTree>
    <p:extLst>
      <p:ext uri="{BB962C8B-B14F-4D97-AF65-F5344CB8AC3E}">
        <p14:creationId xmlns:p14="http://schemas.microsoft.com/office/powerpoint/2010/main" val="354758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229600" cy="4800600"/>
          </a:xfrm>
        </p:spPr>
        <p:txBody>
          <a:bodyPr/>
          <a:lstStyle/>
          <a:p>
            <a:pPr marL="0" indent="0" algn="ctr">
              <a:buNone/>
            </a:pPr>
            <a:r>
              <a:rPr lang="en-US" sz="4800" dirty="0" smtClean="0"/>
              <a:t>Be </a:t>
            </a:r>
            <a:r>
              <a:rPr lang="en-US" sz="4800" dirty="0"/>
              <a:t>aware that your mindset can be different depending on the task.  For example with academics I can be more growth but with athletics more fixed (or vice versa).</a:t>
            </a:r>
          </a:p>
          <a:p>
            <a:pPr marL="0" indent="0" algn="ctr">
              <a:buNone/>
            </a:pPr>
            <a:endParaRPr lang="en-US" dirty="0"/>
          </a:p>
          <a:p>
            <a:pPr marL="0" indent="0" algn="ctr">
              <a:buNone/>
            </a:pPr>
            <a:endParaRPr lang="en-US" dirty="0" smtClean="0"/>
          </a:p>
          <a:p>
            <a:endParaRPr lang="en-US" dirty="0"/>
          </a:p>
        </p:txBody>
      </p:sp>
    </p:spTree>
    <p:extLst>
      <p:ext uri="{BB962C8B-B14F-4D97-AF65-F5344CB8AC3E}">
        <p14:creationId xmlns:p14="http://schemas.microsoft.com/office/powerpoint/2010/main" val="273743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MINDSET</a:t>
            </a:r>
            <a:endParaRPr lang="en-US" dirty="0"/>
          </a:p>
        </p:txBody>
      </p:sp>
      <p:sp>
        <p:nvSpPr>
          <p:cNvPr id="3" name="Content Placeholder 2"/>
          <p:cNvSpPr>
            <a:spLocks noGrp="1"/>
          </p:cNvSpPr>
          <p:nvPr>
            <p:ph idx="1"/>
          </p:nvPr>
        </p:nvSpPr>
        <p:spPr>
          <a:xfrm>
            <a:off x="457200" y="1371600"/>
            <a:ext cx="8229600" cy="4953000"/>
          </a:xfrm>
        </p:spPr>
        <p:txBody>
          <a:bodyPr/>
          <a:lstStyle/>
          <a:p>
            <a:pPr marL="0" indent="0">
              <a:buNone/>
            </a:pPr>
            <a:r>
              <a:rPr lang="en-US" dirty="0"/>
              <a:t>People with a fixed mindset believe that their traits are just givens. </a:t>
            </a:r>
            <a:endParaRPr lang="en-US" dirty="0" smtClean="0"/>
          </a:p>
          <a:p>
            <a:pPr marL="0" indent="0">
              <a:buNone/>
            </a:pPr>
            <a:endParaRPr lang="en-US" sz="1800" dirty="0" smtClean="0"/>
          </a:p>
          <a:p>
            <a:pPr marL="0" indent="0">
              <a:buNone/>
            </a:pPr>
            <a:r>
              <a:rPr lang="en-US" dirty="0" smtClean="0"/>
              <a:t>They </a:t>
            </a:r>
            <a:r>
              <a:rPr lang="en-US" dirty="0"/>
              <a:t>have a certain amount of brains and talent and nothing can change that. If they have a lot, they’re all set, but if they don’t... </a:t>
            </a:r>
            <a:endParaRPr lang="en-US" dirty="0" smtClean="0"/>
          </a:p>
          <a:p>
            <a:pPr marL="0" indent="0">
              <a:buNone/>
            </a:pPr>
            <a:endParaRPr lang="en-US" sz="1800" dirty="0" smtClean="0"/>
          </a:p>
          <a:p>
            <a:pPr marL="0" indent="0">
              <a:buNone/>
            </a:pPr>
            <a:r>
              <a:rPr lang="en-US" dirty="0" smtClean="0"/>
              <a:t>So </a:t>
            </a:r>
            <a:r>
              <a:rPr lang="en-US" dirty="0"/>
              <a:t>people in this mindset worry about their traits and how adequate they are. They have something to prove to themselves and others.</a:t>
            </a:r>
          </a:p>
          <a:p>
            <a:endParaRPr lang="en-US" dirty="0"/>
          </a:p>
        </p:txBody>
      </p:sp>
    </p:spTree>
    <p:extLst>
      <p:ext uri="{BB962C8B-B14F-4D97-AF65-F5344CB8AC3E}">
        <p14:creationId xmlns:p14="http://schemas.microsoft.com/office/powerpoint/2010/main" val="3533407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MINDSET</a:t>
            </a:r>
            <a:endParaRPr lang="en-US" dirty="0"/>
          </a:p>
        </p:txBody>
      </p:sp>
      <p:sp>
        <p:nvSpPr>
          <p:cNvPr id="3" name="Content Placeholder 2"/>
          <p:cNvSpPr>
            <a:spLocks noGrp="1"/>
          </p:cNvSpPr>
          <p:nvPr>
            <p:ph idx="1"/>
          </p:nvPr>
        </p:nvSpPr>
        <p:spPr>
          <a:xfrm>
            <a:off x="457200" y="1905000"/>
            <a:ext cx="8229600" cy="4525963"/>
          </a:xfrm>
        </p:spPr>
        <p:txBody>
          <a:bodyPr/>
          <a:lstStyle/>
          <a:p>
            <a:pPr marL="0" indent="0">
              <a:buNone/>
            </a:pPr>
            <a:r>
              <a:rPr lang="en-US" dirty="0" smtClean="0"/>
              <a:t>The </a:t>
            </a:r>
            <a:r>
              <a:rPr lang="en-US" dirty="0"/>
              <a:t>fixed mindset creates an internal monologue that is focused on judging: “This means I’m a loser.” “This means I’m a better person than they are.” </a:t>
            </a:r>
            <a:endParaRPr lang="en-US" dirty="0" smtClean="0"/>
          </a:p>
          <a:p>
            <a:pPr marL="0" indent="0">
              <a:buNone/>
            </a:pPr>
            <a:endParaRPr lang="en-US" dirty="0" smtClean="0"/>
          </a:p>
          <a:p>
            <a:pPr marL="0" indent="0">
              <a:buNone/>
            </a:pPr>
            <a:r>
              <a:rPr lang="en-US" dirty="0" smtClean="0"/>
              <a:t>If a fixed mindset struggles with something, they will often say “I knew I couldn’t do it.”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55924996"/>
      </p:ext>
    </p:extLst>
  </p:cSld>
  <p:clrMapOvr>
    <a:masterClrMapping/>
  </p:clrMapOvr>
</p:sld>
</file>

<file path=ppt/theme/theme1.xml><?xml version="1.0" encoding="utf-8"?>
<a:theme xmlns:a="http://schemas.openxmlformats.org/drawingml/2006/main" name="TP102397072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C4D42B7-5F11-43DB-9F12-5248BAFB39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TP102397072_template</Template>
  <TotalTime>116</TotalTime>
  <Words>861</Words>
  <Application>Microsoft Office PowerPoint</Application>
  <PresentationFormat>On-screen Show (4:3)</PresentationFormat>
  <Paragraphs>98</Paragraphs>
  <Slides>18</Slides>
  <Notes>0</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TP102397072_template</vt:lpstr>
      <vt:lpstr>MINDSET</vt:lpstr>
      <vt:lpstr>Mindset</vt:lpstr>
      <vt:lpstr>Mindset</vt:lpstr>
      <vt:lpstr>Quiz</vt:lpstr>
      <vt:lpstr>SCORING</vt:lpstr>
      <vt:lpstr>PowerPoint Presentation</vt:lpstr>
      <vt:lpstr>PowerPoint Presentation</vt:lpstr>
      <vt:lpstr>FIXED MINDSET</vt:lpstr>
      <vt:lpstr>FIXED MINDSET</vt:lpstr>
      <vt:lpstr>GROWTH MINDSET</vt:lpstr>
      <vt:lpstr>GROWTH MINDSET</vt:lpstr>
      <vt:lpstr>Manage your mindset</vt:lpstr>
      <vt:lpstr>Manage your mindset</vt:lpstr>
      <vt:lpstr>Manage your mindset</vt:lpstr>
      <vt:lpstr>Manage your mindset</vt:lpstr>
      <vt:lpstr>Manage your mindset</vt:lpstr>
      <vt:lpstr>Manage your mindset</vt:lpstr>
      <vt:lpstr>Final thoughts</vt:lpstr>
    </vt:vector>
  </TitlesOfParts>
  <Company>Grande Prairie Catholic School District #28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MINDSET</dc:title>
  <dc:creator>Staff</dc:creator>
  <cp:lastModifiedBy>Staff</cp:lastModifiedBy>
  <cp:revision>13</cp:revision>
  <dcterms:created xsi:type="dcterms:W3CDTF">2012-05-22T14:49:21Z</dcterms:created>
  <dcterms:modified xsi:type="dcterms:W3CDTF">2012-10-25T20:11:09Z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TC023970739991</vt:lpwstr>
  </property>
</Properties>
</file>