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2"/>
  </p:notesMasterIdLst>
  <p:handoutMasterIdLst>
    <p:handoutMasterId r:id="rId13"/>
  </p:handoutMasterIdLst>
  <p:sldIdLst>
    <p:sldId id="257" r:id="rId2"/>
    <p:sldId id="274" r:id="rId3"/>
    <p:sldId id="281" r:id="rId4"/>
    <p:sldId id="276" r:id="rId5"/>
    <p:sldId id="277" r:id="rId6"/>
    <p:sldId id="273" r:id="rId7"/>
    <p:sldId id="278" r:id="rId8"/>
    <p:sldId id="279" r:id="rId9"/>
    <p:sldId id="280" r:id="rId10"/>
    <p:sldId id="258" r:id="rId11"/>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344" autoAdjust="0"/>
    <p:restoredTop sz="93961" autoAdjust="0"/>
  </p:normalViewPr>
  <p:slideViewPr>
    <p:cSldViewPr>
      <p:cViewPr varScale="1">
        <p:scale>
          <a:sx n="48" d="100"/>
          <a:sy n="48" d="100"/>
        </p:scale>
        <p:origin x="-96"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3/25/2013</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4290238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3/25/2013</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139724730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61807874-5299-41B2-A37A-6AA3547857F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9" name="Rectangle 34"/>
          <p:cNvSpPr>
            <a:spLocks noGrp="1"/>
          </p:cNvSpPr>
          <p:nvPr>
            <p:ph type="dt" sz="half" idx="10"/>
          </p:nvPr>
        </p:nvSpPr>
        <p:spPr/>
        <p:txBody>
          <a:bodyPr rtlCol="0"/>
          <a:lstStyle>
            <a:extLst/>
          </a:lstStyle>
          <a:p>
            <a:pPr algn="r"/>
            <a:fld id="{8F67D422-08A8-451B-9A67-21962FC4B660}" type="datetimeFigureOut">
              <a:rPr lang="en-US" sz="1100" smtClean="0"/>
              <a:pPr algn="r"/>
              <a:t>3/25/2013</a:t>
            </a:fld>
            <a:endParaRPr lang="en-US"/>
          </a:p>
        </p:txBody>
      </p:sp>
      <p:sp>
        <p:nvSpPr>
          <p:cNvPr id="25" name="Rectangle 35"/>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extLst/>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smtClean="0"/>
              <a:t>Show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0"/>
          <p:cNvSpPr>
            <a:spLocks noGrp="1"/>
          </p:cNvSpPr>
          <p:nvPr>
            <p:ph type="dt" sz="half" idx="10"/>
          </p:nvPr>
        </p:nvSpPr>
        <p:spPr/>
        <p:txBody>
          <a:bodyPr rtlCol="0"/>
          <a:lstStyle>
            <a:extLst/>
          </a:lstStyle>
          <a:p>
            <a:pPr algn="r"/>
            <a:fld id="{8F67D422-08A8-451B-9A67-21962FC4B660}" type="datetimeFigureOut">
              <a:rPr lang="en-US" sz="1100" smtClean="0"/>
              <a:pPr algn="r"/>
              <a:t>3/25/2013</a:t>
            </a:fld>
            <a:endParaRPr lang="en-US"/>
          </a:p>
        </p:txBody>
      </p:sp>
      <p:sp>
        <p:nvSpPr>
          <p:cNvPr id="27" name="Rectangle 11"/>
          <p:cNvSpPr>
            <a:spLocks noGrp="1"/>
          </p:cNvSpPr>
          <p:nvPr>
            <p:ph type="sldNum" sz="quarter" idx="11"/>
          </p:nvPr>
        </p:nvSpPr>
        <p:spPr/>
        <p:txBody>
          <a:bodyPr rtlCol="0"/>
          <a:lstStyle>
            <a:extLst/>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extLst/>
          </a:lstStyle>
          <a:p>
            <a:endParaRPr lang="en-US"/>
          </a:p>
        </p:txBody>
      </p:sp>
      <p:sp>
        <p:nvSpPr>
          <p:cNvPr id="28" name="Rectangle 14"/>
          <p:cNvSpPr>
            <a:spLocks noGrp="1"/>
          </p:cNvSpPr>
          <p:nvPr>
            <p:ph type="title"/>
          </p:nvPr>
        </p:nvSpPr>
        <p:spPr/>
        <p:txBody>
          <a:bodyPr rtlCol="0" anchor="b"/>
          <a:lstStyle>
            <a:extLst/>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lang="en-US" sz="1100" smtClean="0"/>
              <a:pPr algn="r"/>
              <a:t>3/25/2013</a:t>
            </a:fld>
            <a:endParaRPr lang="en-US"/>
          </a:p>
        </p:txBody>
      </p:sp>
      <p:sp>
        <p:nvSpPr>
          <p:cNvPr id="26" name="Rectangle 4"/>
          <p:cNvSpPr>
            <a:spLocks noGrp="1"/>
          </p:cNvSpPr>
          <p:nvPr>
            <p:ph type="ftr" sz="quarter" idx="11"/>
          </p:nvPr>
        </p:nvSpPr>
        <p:spPr/>
        <p:txBody>
          <a:bodyPr rtlCol="0"/>
          <a:lstStyle>
            <a:extLst/>
          </a:lstStyle>
          <a:p>
            <a:endParaRPr lang="en-US"/>
          </a:p>
        </p:txBody>
      </p:sp>
      <p:sp>
        <p:nvSpPr>
          <p:cNvPr id="12" name="Rectangle 5"/>
          <p:cNvSpPr>
            <a:spLocks noGrp="1"/>
          </p:cNvSpPr>
          <p:nvPr>
            <p:ph type="sldNum" sz="quarter" idx="12"/>
          </p:nvPr>
        </p:nvSpPr>
        <p:spPr/>
        <p:txBody>
          <a:bodyPr rtlCol="0"/>
          <a:lstStyle>
            <a:extLst/>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smtClean="0"/>
              <a:t>Click to add section 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3/25/2013</a:t>
            </a:fld>
            <a:endParaRPr lang="en-US"/>
          </a:p>
        </p:txBody>
      </p:sp>
      <p:sp>
        <p:nvSpPr>
          <p:cNvPr id="22" name="Rectangle 4"/>
          <p:cNvSpPr>
            <a:spLocks noGrp="1"/>
          </p:cNvSpPr>
          <p:nvPr>
            <p:ph type="ftr" sz="quarter" idx="11"/>
          </p:nvPr>
        </p:nvSpPr>
        <p:spPr/>
        <p:txBody>
          <a:bodyPr vert="horz"/>
          <a:lstStyle>
            <a:extLst/>
          </a:lstStyle>
          <a:p>
            <a:endParaRPr lang="en-US"/>
          </a:p>
        </p:txBody>
      </p:sp>
      <p:sp>
        <p:nvSpPr>
          <p:cNvPr id="31"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3/25/2013</a:t>
            </a:fld>
            <a:endParaRPr lang="en-US"/>
          </a:p>
        </p:txBody>
      </p:sp>
      <p:sp>
        <p:nvSpPr>
          <p:cNvPr id="28"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smtClean="0"/>
              <a:t>Click to add answer</a:t>
            </a:r>
            <a:endParaRPr lang="en-US" dirty="0"/>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smtClean="0"/>
              <a:t>Click to add detail to the answer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3/25/2013</a:t>
            </a:fld>
            <a:endParaRPr lang="en-US"/>
          </a:p>
        </p:txBody>
      </p:sp>
      <p:sp>
        <p:nvSpPr>
          <p:cNvPr id="11" name="Rectangle 4"/>
          <p:cNvSpPr>
            <a:spLocks noGrp="1"/>
          </p:cNvSpPr>
          <p:nvPr>
            <p:ph type="ftr" sz="quarter" idx="11"/>
          </p:nvPr>
        </p:nvSpPr>
        <p:spPr/>
        <p:txBody>
          <a:bodyPr vert="horz"/>
          <a:lstStyle>
            <a:extLst/>
          </a:lstStyle>
          <a:p>
            <a:endParaRPr lang="en-US"/>
          </a:p>
        </p:txBody>
      </p:sp>
      <p:sp>
        <p:nvSpPr>
          <p:cNvPr id="10"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smtClean="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3/25/2013</a:t>
            </a:fld>
            <a:endParaRPr lang="en-US"/>
          </a:p>
        </p:txBody>
      </p:sp>
      <p:sp>
        <p:nvSpPr>
          <p:cNvPr id="2" name="Rectangle 4"/>
          <p:cNvSpPr>
            <a:spLocks noGrp="1"/>
          </p:cNvSpPr>
          <p:nvPr>
            <p:ph type="ftr" sz="quarter" idx="11"/>
          </p:nvPr>
        </p:nvSpPr>
        <p:spPr/>
        <p:txBody>
          <a:bodyPr vert="horz"/>
          <a:lstStyle>
            <a:extLst/>
          </a:lstStyle>
          <a:p>
            <a:endParaRPr lang="en-US"/>
          </a:p>
        </p:txBody>
      </p:sp>
      <p:sp>
        <p:nvSpPr>
          <p:cNvPr id="28"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smtClean="0"/>
              <a:t>Click to add question</a:t>
            </a:r>
            <a:endParaRPr lang="en-US" dirty="0"/>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rtl="0" latinLnBrk="0">
              <a:spcBef>
                <a:spcPct val="20000"/>
              </a:spcBef>
              <a:buNone/>
            </a:pPr>
            <a:r>
              <a:rPr lang="en-US" sz="7200" dirty="0" smtClean="0">
                <a:solidFill>
                  <a:schemeClr val="tx1">
                    <a:alpha val="40000"/>
                  </a:schemeClr>
                </a:solidFill>
              </a:rPr>
              <a:t>TRUE</a:t>
            </a:r>
            <a:r>
              <a:rPr lang="en-US" sz="7200" baseline="0" dirty="0" smtClean="0">
                <a:solidFill>
                  <a:schemeClr val="tx1">
                    <a:alpha val="40000"/>
                  </a:schemeClr>
                </a:solidFill>
              </a:rPr>
              <a:t> </a:t>
            </a:r>
            <a:r>
              <a:rPr lang="en-US" sz="7200" dirty="0" smtClean="0">
                <a:solidFill>
                  <a:schemeClr val="tx1">
                    <a:alpha val="40000"/>
                  </a:schemeClr>
                </a:solidFill>
              </a:rPr>
              <a:t>or FALSE?</a:t>
            </a:r>
            <a:endParaRPr lang="en-US" sz="7200" dirty="0">
              <a:solidFill>
                <a:schemeClr val="tx1">
                  <a:alpha val="40000"/>
                </a:schemeClr>
              </a:solidFill>
            </a:endParaRP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lang="en-US" sz="7200" dirty="0" smtClean="0">
                <a:solidFill>
                  <a:prstClr val="white">
                    <a:alpha val="40000"/>
                  </a:prstClr>
                </a:solidFill>
                <a:ea typeface="+mn-ea"/>
                <a:cs typeface="+mn-cs"/>
              </a:rPr>
              <a:t>TRUE or </a:t>
            </a:r>
            <a:r>
              <a:rPr lang="en-US" sz="7200" dirty="0" smtClean="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smtClean="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1</a:t>
            </a:r>
            <a:endParaRPr lang="en-US" dirty="0"/>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2</a:t>
            </a:r>
            <a:endParaRPr lang="en-US" dirty="0"/>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3</a:t>
            </a:r>
            <a:endParaRPr lang="en-US" dirty="0"/>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4</a:t>
            </a:r>
            <a:endParaRPr lang="en-US" dirty="0"/>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item 5</a:t>
            </a:r>
            <a:endParaRPr lang="en-US" dirty="0"/>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3/25/2013</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5</a:t>
            </a:r>
            <a:endParaRPr lang="en-US" dirty="0"/>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3</a:t>
            </a:r>
            <a:endParaRPr lang="en-US" dirty="0"/>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1</a:t>
            </a:r>
            <a:endParaRPr lang="en-US" dirty="0"/>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2</a:t>
            </a:r>
            <a:endParaRPr lang="en-US" dirty="0"/>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smtClean="0"/>
              <a:t>Click to add match 4</a:t>
            </a:r>
            <a:endParaRPr lang="en-US" dirty="0"/>
          </a:p>
        </p:txBody>
      </p:sp>
      <p:sp>
        <p:nvSpPr>
          <p:cNvPr id="11" name="Rectangle 2"/>
          <p:cNvSpPr>
            <a:spLocks noGrp="1"/>
          </p:cNvSpPr>
          <p:nvPr>
            <p:ph type="title" hasCustomPrompt="1"/>
          </p:nvPr>
        </p:nvSpPr>
        <p:spPr/>
        <p:txBody>
          <a:bodyPr vert="horz"/>
          <a:lstStyle>
            <a:lvl1pPr algn="l">
              <a:defRPr i="1" baseline="0"/>
            </a:lvl1pPr>
            <a:extLst/>
          </a:lstStyle>
          <a:p>
            <a:r>
              <a:rPr lang="en-US" dirty="0" smtClean="0"/>
              <a:t>Click to type your question</a:t>
            </a:r>
            <a:endParaRPr lang="en-US" dirty="0"/>
          </a:p>
        </p:txBody>
      </p:sp>
      <p:sp>
        <p:nvSpPr>
          <p:cNvPr id="7" name="Rectangle 5"/>
          <p:cNvSpPr>
            <a:spLocks noGrp="1"/>
          </p:cNvSpPr>
          <p:nvPr>
            <p:ph type="sldNum" sz="quarter" idx="12"/>
          </p:nvPr>
        </p:nvSpPr>
        <p:spPr/>
        <p:txBody>
          <a:bodyPr vert="horz"/>
          <a:lstStyle>
            <a:extLst/>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r>
              <a:rPr lang="en-US" smtClean="0"/>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3/25/2013</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iming>
    <p:tnLst>
      <p:par>
        <p:cTn id="1" dur="indefinite" restart="never" nodeType="tmRoot"/>
      </p:par>
    </p:tnLst>
  </p:timing>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t4AJFyK63H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v/jLsuMd5EOyE?version=3&amp;hl=en_US&amp;rel=0" TargetMode="External"/><Relationship Id="rId4" Type="http://schemas.openxmlformats.org/officeDocument/2006/relationships/hyperlink" Target="http://www.youtube.com/watch?v=jLsuMd5EOy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www.youtube.com/v/QMYYOXTuUeQ?hl=en_US&amp;version=3" TargetMode="External"/><Relationship Id="rId4" Type="http://schemas.openxmlformats.org/officeDocument/2006/relationships/hyperlink" Target="http://www.youtube.com/watch?v=QMYYOXTuUe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n-US"/>
          </a:p>
        </p:txBody>
      </p:sp>
      <p:sp>
        <p:nvSpPr>
          <p:cNvPr id="10" name="Rectangle 24"/>
          <p:cNvSpPr>
            <a:spLocks noGrp="1"/>
          </p:cNvSpPr>
          <p:nvPr>
            <p:ph type="ctrTitle"/>
          </p:nvPr>
        </p:nvSpPr>
        <p:spPr/>
        <p:txBody>
          <a:bodyPr/>
          <a:lstStyle>
            <a:extLst/>
          </a:lstStyle>
          <a:p>
            <a:r>
              <a:rPr lang="en-US" dirty="0" smtClean="0"/>
              <a:t>Integrity</a:t>
            </a:r>
            <a:endParaRPr lang="en-US" dirty="0"/>
          </a:p>
        </p:txBody>
      </p:sp>
      <p:sp>
        <p:nvSpPr>
          <p:cNvPr id="18" name="Rectangle 25"/>
          <p:cNvSpPr>
            <a:spLocks noGrp="1"/>
          </p:cNvSpPr>
          <p:nvPr>
            <p:ph type="subTitle" idx="1"/>
          </p:nvPr>
        </p:nvSpPr>
        <p:spPr/>
        <p:txBody>
          <a:bodyPr>
            <a:noAutofit/>
          </a:bodyPr>
          <a:lstStyle>
            <a:extLst/>
          </a:lstStyle>
          <a:p>
            <a:r>
              <a:rPr lang="en-US" sz="2400" b="1" dirty="0"/>
              <a:t>Proverbs 28:6 </a:t>
            </a:r>
            <a:r>
              <a:rPr lang="en-US" sz="2400" dirty="0"/>
              <a:t>Better is a poor man who walks in his integrity than a rich man who is crooked in his ways.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838200" y="228600"/>
            <a:ext cx="7543800" cy="523220"/>
          </a:xfrm>
          <a:prstGeom prst="rect">
            <a:avLst/>
          </a:prstGeom>
          <a:noFill/>
        </p:spPr>
        <p:txBody>
          <a:bodyPr wrap="square">
            <a:spAutoFit/>
          </a:bodyPr>
          <a:lstStyle>
            <a:extLst/>
          </a:lstStyle>
          <a:p>
            <a:pPr marL="0" indent="0">
              <a:buNone/>
            </a:pPr>
            <a:endParaRPr lang="en-US" sz="2800" dirty="0"/>
          </a:p>
        </p:txBody>
      </p:sp>
      <p:sp>
        <p:nvSpPr>
          <p:cNvPr id="28" name="Rectangle 6"/>
          <p:cNvSpPr>
            <a:spLocks noGrp="1"/>
          </p:cNvSpPr>
          <p:nvPr>
            <p:ph type="title"/>
          </p:nvPr>
        </p:nvSpPr>
        <p:spPr/>
        <p:txBody>
          <a:bodyPr>
            <a:normAutofit fontScale="90000"/>
          </a:bodyPr>
          <a:lstStyle>
            <a:extLst/>
          </a:lstStyle>
          <a:p>
            <a:r>
              <a:rPr lang="en-US" dirty="0" smtClean="0"/>
              <a:t>Walk the Talk…</a:t>
            </a:r>
            <a:br>
              <a:rPr lang="en-US" dirty="0" smtClean="0"/>
            </a:br>
            <a:endParaRPr lang="en-US" dirty="0"/>
          </a:p>
        </p:txBody>
      </p:sp>
      <p:sp>
        <p:nvSpPr>
          <p:cNvPr id="3" name="Rectangle 2"/>
          <p:cNvSpPr/>
          <p:nvPr/>
        </p:nvSpPr>
        <p:spPr>
          <a:xfrm>
            <a:off x="533400" y="2438400"/>
            <a:ext cx="8001000" cy="2123658"/>
          </a:xfrm>
          <a:prstGeom prst="rect">
            <a:avLst/>
          </a:prstGeom>
        </p:spPr>
        <p:txBody>
          <a:bodyPr wrap="square">
            <a:spAutoFit/>
          </a:bodyPr>
          <a:lstStyle/>
          <a:p>
            <a:r>
              <a:rPr lang="en-US" sz="4400" dirty="0" smtClean="0"/>
              <a:t>View this video: </a:t>
            </a:r>
          </a:p>
          <a:p>
            <a:r>
              <a:rPr lang="en-US" sz="4400" dirty="0">
                <a:hlinkClick r:id="rId3"/>
              </a:rPr>
              <a:t>http://</a:t>
            </a:r>
            <a:r>
              <a:rPr lang="en-US" sz="4400" dirty="0" smtClean="0">
                <a:hlinkClick r:id="rId3"/>
              </a:rPr>
              <a:t>www.youtube.com/watch?v=t4AJFyK63Hg</a:t>
            </a:r>
            <a:r>
              <a:rPr lang="en-US" sz="4400" dirty="0"/>
              <a:t> </a:t>
            </a:r>
            <a:r>
              <a:rPr lang="en-US" sz="4400" dirty="0" smtClean="0"/>
              <a:t> </a:t>
            </a:r>
            <a:r>
              <a:rPr lang="en-US" dirty="0" smtClean="0"/>
              <a:t>(3 </a:t>
            </a:r>
            <a:r>
              <a:rPr lang="en-US" dirty="0" err="1" smtClean="0"/>
              <a:t>mins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lvl="0" indent="0">
              <a:buNone/>
            </a:pPr>
            <a:endParaRPr lang="en-US" dirty="0"/>
          </a:p>
          <a:p>
            <a:pPr lvl="0"/>
            <a:r>
              <a:rPr lang="en-US" dirty="0"/>
              <a:t>You are at a gathering on a Friday night.  An acquaintance is leaving and about to drive but you know they have had too much to drink.  Do you try to stop them?  How far would you go?  What if it was a close friend</a:t>
            </a:r>
            <a:r>
              <a:rPr lang="en-US" dirty="0" smtClean="0"/>
              <a:t>?</a:t>
            </a:r>
          </a:p>
          <a:p>
            <a:pPr lvl="0"/>
            <a:endParaRPr lang="en-US" dirty="0"/>
          </a:p>
          <a:p>
            <a:pPr lvl="0"/>
            <a:r>
              <a:rPr lang="en-GB" dirty="0"/>
              <a:t>A classmate asks you to hand in a math assignment for them.  You have not finished your work yet. Do you copy their assignment?</a:t>
            </a:r>
          </a:p>
          <a:p>
            <a:pPr lvl="0"/>
            <a:endParaRPr lang="en-US" dirty="0"/>
          </a:p>
          <a:p>
            <a:pPr lvl="0"/>
            <a:r>
              <a:rPr lang="en-GB" dirty="0"/>
              <a:t>As you are walking down the hall during class, the only other person around is walking in front of you and a $5 bill falls out of their pocket.  They don’t notice.  Do you stop them and return it or discretely pick it up?  What if it was $20?</a:t>
            </a:r>
            <a:endParaRPr lang="en-US" dirty="0"/>
          </a:p>
          <a:p>
            <a:endParaRPr lang="en-US" dirty="0"/>
          </a:p>
        </p:txBody>
      </p:sp>
      <p:sp>
        <p:nvSpPr>
          <p:cNvPr id="3" name="Title 2"/>
          <p:cNvSpPr>
            <a:spLocks noGrp="1"/>
          </p:cNvSpPr>
          <p:nvPr>
            <p:ph type="title"/>
          </p:nvPr>
        </p:nvSpPr>
        <p:spPr/>
        <p:txBody>
          <a:bodyPr/>
          <a:lstStyle/>
          <a:p>
            <a:r>
              <a:rPr lang="en-US" dirty="0" smtClean="0"/>
              <a:t>Consider the following questions…</a:t>
            </a:r>
            <a:endParaRPr lang="en-US" dirty="0"/>
          </a:p>
        </p:txBody>
      </p:sp>
    </p:spTree>
    <p:extLst>
      <p:ext uri="{BB962C8B-B14F-4D97-AF65-F5344CB8AC3E}">
        <p14:creationId xmlns:p14="http://schemas.microsoft.com/office/powerpoint/2010/main" val="275190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5" end="5"/>
                                            </p:txEl>
                                          </p:spTgt>
                                        </p:tgtEl>
                                        <p:attrNameLst>
                                          <p:attrName>style.visibility</p:attrName>
                                        </p:attrNameLst>
                                      </p:cBhvr>
                                      <p:to>
                                        <p:strVal val="visible"/>
                                      </p:to>
                                    </p:set>
                                    <p:animEffect transition="in" filter="fade">
                                      <p:cBhvr>
                                        <p:cTn id="14" dur="1000"/>
                                        <p:tgtEl>
                                          <p:spTgt spid="2">
                                            <p:txEl>
                                              <p:pRg st="5" end="5"/>
                                            </p:txEl>
                                          </p:spTgt>
                                        </p:tgtEl>
                                      </p:cBhvr>
                                    </p:animEffect>
                                    <p:anim calcmode="lin" valueType="num">
                                      <p:cBhvr>
                                        <p:cTn id="1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457200"/>
            <a:ext cx="7696200" cy="685800"/>
          </a:xfrm>
        </p:spPr>
        <p:txBody>
          <a:bodyPr/>
          <a:lstStyle/>
          <a:p>
            <a:r>
              <a:rPr lang="en-US" dirty="0" smtClean="0"/>
              <a:t>What would you do?</a:t>
            </a:r>
            <a:endParaRPr lang="en-US" dirty="0"/>
          </a:p>
        </p:txBody>
      </p:sp>
      <p:pic>
        <p:nvPicPr>
          <p:cNvPr id="4" name="jLsuMd5EOyE?version=3&amp;hl=en_US&amp;rel=0"/>
          <p:cNvPicPr>
            <a:picLocks noGrp="1" noRot="1" noChangeAspect="1"/>
          </p:cNvPicPr>
          <p:nvPr>
            <p:ph idx="1"/>
            <a:videoFile r:link="rId1"/>
          </p:nvPr>
        </p:nvPicPr>
        <p:blipFill>
          <a:blip r:embed="rId3"/>
          <a:stretch>
            <a:fillRect/>
          </a:stretch>
        </p:blipFill>
        <p:spPr>
          <a:xfrm>
            <a:off x="1066800" y="1328738"/>
            <a:ext cx="6477000" cy="4857750"/>
          </a:xfrm>
          <a:prstGeom prst="rect">
            <a:avLst/>
          </a:prstGeom>
        </p:spPr>
      </p:pic>
      <p:sp>
        <p:nvSpPr>
          <p:cNvPr id="2" name="TextBox 1"/>
          <p:cNvSpPr txBox="1"/>
          <p:nvPr/>
        </p:nvSpPr>
        <p:spPr>
          <a:xfrm>
            <a:off x="1066800" y="6292334"/>
            <a:ext cx="6400800" cy="369332"/>
          </a:xfrm>
          <a:prstGeom prst="rect">
            <a:avLst/>
          </a:prstGeom>
          <a:noFill/>
        </p:spPr>
        <p:txBody>
          <a:bodyPr wrap="square" rtlCol="0">
            <a:spAutoFit/>
          </a:bodyPr>
          <a:lstStyle/>
          <a:p>
            <a:r>
              <a:rPr lang="en-US" dirty="0">
                <a:hlinkClick r:id="rId4"/>
              </a:rPr>
              <a:t>http://</a:t>
            </a:r>
            <a:r>
              <a:rPr lang="en-US" dirty="0" smtClean="0">
                <a:hlinkClick r:id="rId4"/>
              </a:rPr>
              <a:t>www.youtube.com/watch?v=jLsuMd5EOyE</a:t>
            </a:r>
            <a:r>
              <a:rPr lang="en-US" dirty="0" smtClean="0"/>
              <a:t>  (6mins)</a:t>
            </a:r>
            <a:endParaRPr lang="en-US" dirty="0"/>
          </a:p>
        </p:txBody>
      </p:sp>
    </p:spTree>
    <p:extLst>
      <p:ext uri="{BB962C8B-B14F-4D97-AF65-F5344CB8AC3E}">
        <p14:creationId xmlns:p14="http://schemas.microsoft.com/office/powerpoint/2010/main" val="133993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A good friend really needs a job and there is an opening where you work.  The problem is that you know </a:t>
            </a:r>
            <a:r>
              <a:rPr lang="en-GB" dirty="0" smtClean="0"/>
              <a:t>they would not be </a:t>
            </a:r>
            <a:r>
              <a:rPr lang="en-GB" dirty="0"/>
              <a:t>a very good worker.  Do you recommend the friend for the job</a:t>
            </a:r>
            <a:r>
              <a:rPr lang="en-GB" dirty="0" smtClean="0"/>
              <a:t>?</a:t>
            </a:r>
          </a:p>
          <a:p>
            <a:pPr lvl="0"/>
            <a:endParaRPr lang="en-US" dirty="0"/>
          </a:p>
          <a:p>
            <a:pPr lvl="0"/>
            <a:r>
              <a:rPr lang="en-GB" dirty="0"/>
              <a:t>You're backing into a tight parking space </a:t>
            </a:r>
            <a:r>
              <a:rPr lang="en-GB" dirty="0" smtClean="0"/>
              <a:t>and </a:t>
            </a:r>
            <a:r>
              <a:rPr lang="en-GB" dirty="0"/>
              <a:t>you accidentally dent someone's car. Nobody has seen you. Do you leave a note taking responsibility?</a:t>
            </a:r>
            <a:endParaRPr lang="en-US" dirty="0"/>
          </a:p>
          <a:p>
            <a:endParaRPr lang="en-US" dirty="0"/>
          </a:p>
        </p:txBody>
      </p:sp>
      <p:sp>
        <p:nvSpPr>
          <p:cNvPr id="3" name="Title 2"/>
          <p:cNvSpPr>
            <a:spLocks noGrp="1"/>
          </p:cNvSpPr>
          <p:nvPr>
            <p:ph type="title"/>
          </p:nvPr>
        </p:nvSpPr>
        <p:spPr/>
        <p:txBody>
          <a:bodyPr/>
          <a:lstStyle/>
          <a:p>
            <a:r>
              <a:rPr lang="en-US" dirty="0" smtClean="0"/>
              <a:t>Consider the following questions…</a:t>
            </a:r>
            <a:endParaRPr lang="en-US" dirty="0"/>
          </a:p>
        </p:txBody>
      </p:sp>
    </p:spTree>
    <p:extLst>
      <p:ext uri="{BB962C8B-B14F-4D97-AF65-F5344CB8AC3E}">
        <p14:creationId xmlns:p14="http://schemas.microsoft.com/office/powerpoint/2010/main" val="34081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00200"/>
            <a:ext cx="7467600" cy="4953000"/>
          </a:xfrm>
        </p:spPr>
        <p:txBody>
          <a:bodyPr>
            <a:normAutofit/>
          </a:bodyPr>
          <a:lstStyle/>
          <a:p>
            <a:pPr marL="0" indent="0">
              <a:buNone/>
            </a:pPr>
            <a:r>
              <a:rPr lang="en-US" b="1" dirty="0" smtClean="0"/>
              <a:t>INTEGRITY IS</a:t>
            </a:r>
          </a:p>
          <a:p>
            <a:r>
              <a:rPr lang="en-US" dirty="0" smtClean="0"/>
              <a:t>the </a:t>
            </a:r>
            <a:r>
              <a:rPr lang="en-US" dirty="0"/>
              <a:t>inner sense of "wholeness" deriving from qualities such as </a:t>
            </a:r>
            <a:r>
              <a:rPr lang="en-US" u="sng" dirty="0"/>
              <a:t>honesty</a:t>
            </a:r>
            <a:r>
              <a:rPr lang="en-US" dirty="0"/>
              <a:t> and consistency of </a:t>
            </a:r>
            <a:r>
              <a:rPr lang="en-US" b="1" u="sng" dirty="0"/>
              <a:t>character</a:t>
            </a:r>
            <a:r>
              <a:rPr lang="en-US" b="1" dirty="0"/>
              <a:t>. </a:t>
            </a:r>
            <a:endParaRPr lang="en-US" b="1" dirty="0" smtClean="0"/>
          </a:p>
          <a:p>
            <a:endParaRPr lang="en-US" b="1" dirty="0" smtClean="0"/>
          </a:p>
          <a:p>
            <a:r>
              <a:rPr lang="en-US" dirty="0"/>
              <a:t>t</a:t>
            </a:r>
            <a:r>
              <a:rPr lang="en-US" dirty="0" smtClean="0"/>
              <a:t>he </a:t>
            </a:r>
            <a:r>
              <a:rPr lang="en-US" dirty="0"/>
              <a:t>implementation of </a:t>
            </a:r>
            <a:r>
              <a:rPr lang="en-US" b="1" dirty="0">
                <a:solidFill>
                  <a:schemeClr val="accent1">
                    <a:lumMod val="60000"/>
                    <a:lumOff val="40000"/>
                  </a:schemeClr>
                </a:solidFill>
              </a:rPr>
              <a:t>His</a:t>
            </a:r>
            <a:r>
              <a:rPr lang="en-US" dirty="0"/>
              <a:t> </a:t>
            </a:r>
            <a:r>
              <a:rPr lang="en-US" dirty="0" smtClean="0"/>
              <a:t>ways </a:t>
            </a:r>
            <a:r>
              <a:rPr lang="en-US" dirty="0"/>
              <a:t>in the practice of our daily Christian lives. We are adhering to </a:t>
            </a:r>
            <a:r>
              <a:rPr lang="en-US" b="1" dirty="0">
                <a:solidFill>
                  <a:schemeClr val="accent1">
                    <a:lumMod val="60000"/>
                    <a:lumOff val="40000"/>
                  </a:schemeClr>
                </a:solidFill>
              </a:rPr>
              <a:t>His</a:t>
            </a:r>
            <a:r>
              <a:rPr lang="en-US" dirty="0"/>
              <a:t> rules, morals, and </a:t>
            </a:r>
            <a:r>
              <a:rPr lang="en-US" dirty="0" smtClean="0"/>
              <a:t>principles.</a:t>
            </a:r>
            <a:endParaRPr lang="en-US" dirty="0" smtClean="0"/>
          </a:p>
          <a:p>
            <a:endParaRPr lang="en-US" dirty="0" smtClean="0"/>
          </a:p>
          <a:p>
            <a:r>
              <a:rPr lang="en-US" dirty="0" smtClean="0"/>
              <a:t>disciplining </a:t>
            </a:r>
            <a:r>
              <a:rPr lang="en-US" dirty="0"/>
              <a:t>yourself to do more and more of those things that a thoroughly honest person would do, under all </a:t>
            </a:r>
            <a:r>
              <a:rPr lang="en-US" dirty="0" smtClean="0"/>
              <a:t>circumstances.</a:t>
            </a:r>
            <a:endParaRPr lang="en-US" dirty="0" smtClean="0"/>
          </a:p>
          <a:p>
            <a:endParaRPr lang="en-US" dirty="0" smtClean="0"/>
          </a:p>
          <a:p>
            <a:r>
              <a:rPr lang="en-US" dirty="0" smtClean="0"/>
              <a:t>doing </a:t>
            </a:r>
            <a:r>
              <a:rPr lang="en-US" dirty="0"/>
              <a:t>the right thing, knowing that nobody is going to know if you did it or not.  </a:t>
            </a:r>
          </a:p>
          <a:p>
            <a:endParaRPr lang="en-US" b="1" dirty="0" smtClean="0"/>
          </a:p>
          <a:p>
            <a:pPr marL="0" indent="0">
              <a:buNone/>
            </a:pPr>
            <a:endParaRPr lang="en-US" dirty="0"/>
          </a:p>
        </p:txBody>
      </p:sp>
      <p:sp>
        <p:nvSpPr>
          <p:cNvPr id="3" name="Title 2"/>
          <p:cNvSpPr>
            <a:spLocks noGrp="1"/>
          </p:cNvSpPr>
          <p:nvPr>
            <p:ph type="title"/>
          </p:nvPr>
        </p:nvSpPr>
        <p:spPr>
          <a:xfrm>
            <a:off x="914400" y="228600"/>
            <a:ext cx="7696200" cy="1143000"/>
          </a:xfrm>
        </p:spPr>
        <p:txBody>
          <a:bodyPr>
            <a:normAutofit fontScale="90000"/>
          </a:bodyPr>
          <a:lstStyle/>
          <a:p>
            <a:r>
              <a:rPr lang="en-US" dirty="0" smtClean="0"/>
              <a:t>Read each of the following definitions of integrity…which one speaks to you?</a:t>
            </a:r>
            <a:endParaRPr lang="en-US" dirty="0"/>
          </a:p>
        </p:txBody>
      </p:sp>
    </p:spTree>
    <p:extLst>
      <p:ext uri="{BB962C8B-B14F-4D97-AF65-F5344CB8AC3E}">
        <p14:creationId xmlns:p14="http://schemas.microsoft.com/office/powerpoint/2010/main" val="359158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arn(inVertical)">
                                      <p:cBhvr>
                                        <p:cTn id="2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QMYYOXTuUeQ?hl=en_US&amp;version=3"/>
          <p:cNvPicPr>
            <a:picLocks noGrp="1" noRot="1" noChangeAspect="1"/>
          </p:cNvPicPr>
          <p:nvPr>
            <p:ph idx="1"/>
            <a:videoFile r:link="rId1"/>
          </p:nvPr>
        </p:nvPicPr>
        <p:blipFill>
          <a:blip r:embed="rId3"/>
          <a:stretch>
            <a:fillRect/>
          </a:stretch>
        </p:blipFill>
        <p:spPr>
          <a:xfrm>
            <a:off x="1295400" y="1447800"/>
            <a:ext cx="6477000" cy="4857751"/>
          </a:xfrm>
          <a:prstGeom prst="rect">
            <a:avLst/>
          </a:prstGeom>
        </p:spPr>
      </p:pic>
      <p:sp>
        <p:nvSpPr>
          <p:cNvPr id="3" name="Title 2"/>
          <p:cNvSpPr>
            <a:spLocks noGrp="1"/>
          </p:cNvSpPr>
          <p:nvPr>
            <p:ph type="title"/>
          </p:nvPr>
        </p:nvSpPr>
        <p:spPr>
          <a:xfrm>
            <a:off x="914400" y="304800"/>
            <a:ext cx="7696200" cy="1143000"/>
          </a:xfrm>
        </p:spPr>
        <p:txBody>
          <a:bodyPr/>
          <a:lstStyle/>
          <a:p>
            <a:r>
              <a:rPr lang="en-US" dirty="0" smtClean="0"/>
              <a:t>What is integrity?</a:t>
            </a:r>
            <a:endParaRPr lang="en-US" dirty="0"/>
          </a:p>
        </p:txBody>
      </p:sp>
      <p:sp>
        <p:nvSpPr>
          <p:cNvPr id="2" name="TextBox 1"/>
          <p:cNvSpPr txBox="1"/>
          <p:nvPr/>
        </p:nvSpPr>
        <p:spPr>
          <a:xfrm>
            <a:off x="1295400" y="6400800"/>
            <a:ext cx="6629400" cy="369332"/>
          </a:xfrm>
          <a:prstGeom prst="rect">
            <a:avLst/>
          </a:prstGeom>
          <a:noFill/>
        </p:spPr>
        <p:txBody>
          <a:bodyPr wrap="square" rtlCol="0">
            <a:spAutoFit/>
          </a:bodyPr>
          <a:lstStyle/>
          <a:p>
            <a:r>
              <a:rPr lang="en-US" dirty="0">
                <a:hlinkClick r:id="rId4"/>
              </a:rPr>
              <a:t>http://</a:t>
            </a:r>
            <a:r>
              <a:rPr lang="en-US" dirty="0" smtClean="0">
                <a:hlinkClick r:id="rId4"/>
              </a:rPr>
              <a:t>www.youtube.com/watch?v=QMYYOXTuUeQ</a:t>
            </a:r>
            <a:r>
              <a:rPr lang="en-US" dirty="0" smtClean="0"/>
              <a:t>  (2.5mins)</a:t>
            </a:r>
            <a:endParaRPr lang="en-US" dirty="0"/>
          </a:p>
        </p:txBody>
      </p:sp>
    </p:spTree>
    <p:extLst>
      <p:ext uri="{BB962C8B-B14F-4D97-AF65-F5344CB8AC3E}">
        <p14:creationId xmlns:p14="http://schemas.microsoft.com/office/powerpoint/2010/main" val="345262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t>When I do good, I feel good.  When I do bad, I feel bad.  </a:t>
            </a:r>
            <a:r>
              <a:rPr lang="en-US" sz="1800" dirty="0"/>
              <a:t>Abraham </a:t>
            </a:r>
            <a:r>
              <a:rPr lang="en-US" sz="1800" dirty="0" smtClean="0"/>
              <a:t>Lincoln</a:t>
            </a:r>
          </a:p>
          <a:p>
            <a:endParaRPr lang="en-US" dirty="0"/>
          </a:p>
          <a:p>
            <a:r>
              <a:rPr lang="en-US" dirty="0" smtClean="0"/>
              <a:t> </a:t>
            </a:r>
            <a:r>
              <a:rPr lang="en-US" sz="2400" dirty="0" smtClean="0"/>
              <a:t>If you have integrity, nothing else matters.  </a:t>
            </a:r>
          </a:p>
          <a:p>
            <a:pPr marL="400050" lvl="1" indent="0">
              <a:buNone/>
            </a:pPr>
            <a:r>
              <a:rPr lang="en-US" sz="2400" dirty="0" smtClean="0"/>
              <a:t>If you don’t have integrity, nothing else matters.</a:t>
            </a:r>
          </a:p>
          <a:p>
            <a:pPr marL="400050" lvl="1" indent="0">
              <a:buNone/>
            </a:pPr>
            <a:r>
              <a:rPr lang="en-US" sz="1800" dirty="0" smtClean="0"/>
              <a:t>Alan Simpson</a:t>
            </a:r>
          </a:p>
          <a:p>
            <a:pPr marL="400050" lvl="1" indent="0">
              <a:buNone/>
            </a:pPr>
            <a:endParaRPr lang="en-US" dirty="0"/>
          </a:p>
          <a:p>
            <a:r>
              <a:rPr lang="en-US" sz="2400" dirty="0"/>
              <a:t>The Bible gives us inspiration and guidance to live a life full of integrity. By living with integrity we help to become a better witness to others and live more like our savior Jesus Christ</a:t>
            </a:r>
            <a:r>
              <a:rPr lang="en-US" sz="2400" dirty="0" smtClean="0"/>
              <a:t>.  </a:t>
            </a:r>
            <a:r>
              <a:rPr lang="en-US" sz="1800" dirty="0" smtClean="0"/>
              <a:t>Josh Wiley</a:t>
            </a:r>
            <a:endParaRPr lang="en-US" sz="1800" dirty="0"/>
          </a:p>
          <a:p>
            <a:endParaRPr lang="en-US" dirty="0"/>
          </a:p>
        </p:txBody>
      </p:sp>
      <p:sp>
        <p:nvSpPr>
          <p:cNvPr id="3" name="Title 2"/>
          <p:cNvSpPr>
            <a:spLocks noGrp="1"/>
          </p:cNvSpPr>
          <p:nvPr>
            <p:ph type="title"/>
          </p:nvPr>
        </p:nvSpPr>
        <p:spPr/>
        <p:txBody>
          <a:bodyPr/>
          <a:lstStyle/>
          <a:p>
            <a:r>
              <a:rPr lang="en-US" dirty="0" smtClean="0"/>
              <a:t>Integrity quotes…</a:t>
            </a:r>
            <a:endParaRPr lang="en-US" dirty="0"/>
          </a:p>
        </p:txBody>
      </p:sp>
    </p:spTree>
    <p:extLst>
      <p:ext uri="{BB962C8B-B14F-4D97-AF65-F5344CB8AC3E}">
        <p14:creationId xmlns:p14="http://schemas.microsoft.com/office/powerpoint/2010/main" val="349006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wipe(down)">
                                      <p:cBhvr>
                                        <p:cTn id="10" dur="500"/>
                                        <p:tgtEl>
                                          <p:spTgt spid="2">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wipe(down)">
                                      <p:cBhvr>
                                        <p:cTn id="13" dur="500"/>
                                        <p:tgtEl>
                                          <p:spTgt spid="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wipe(down)">
                                      <p:cBhvr>
                                        <p:cTn id="1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24000"/>
            <a:ext cx="7467600" cy="4602163"/>
          </a:xfrm>
        </p:spPr>
        <p:txBody>
          <a:bodyPr>
            <a:normAutofit fontScale="92500" lnSpcReduction="10000"/>
          </a:bodyPr>
          <a:lstStyle/>
          <a:p>
            <a:r>
              <a:rPr lang="en-US" dirty="0" smtClean="0">
                <a:solidFill>
                  <a:srgbClr val="FFC000"/>
                </a:solidFill>
              </a:rPr>
              <a:t>Lack of integrity</a:t>
            </a:r>
            <a:r>
              <a:rPr lang="en-US" dirty="0" smtClean="0"/>
              <a:t>:  Psychologists </a:t>
            </a:r>
            <a:r>
              <a:rPr lang="en-US" dirty="0"/>
              <a:t>have determined that most stress and negativity comes from attempting to live in a way that is not congruent with your highest values. It is when your life is out of alignment, when you are doing and saying one thing on the outside, but really feeling and believing something different on the inside, that you feel most unhappy. </a:t>
            </a:r>
            <a:endParaRPr lang="en-US" dirty="0" smtClean="0"/>
          </a:p>
          <a:p>
            <a:endParaRPr lang="en-US" dirty="0" smtClean="0"/>
          </a:p>
          <a:p>
            <a:r>
              <a:rPr lang="en-US" dirty="0" smtClean="0">
                <a:solidFill>
                  <a:srgbClr val="FFC000"/>
                </a:solidFill>
              </a:rPr>
              <a:t>Living with integrity:  </a:t>
            </a:r>
            <a:r>
              <a:rPr lang="en-US" dirty="0" smtClean="0"/>
              <a:t>Always </a:t>
            </a:r>
            <a:r>
              <a:rPr lang="en-US" dirty="0"/>
              <a:t>keep your word. Be a man or a woman of honor. If you say that you will do something, do it. If you make a promise, keep it. If you make a commitment, fulfill it. </a:t>
            </a:r>
          </a:p>
          <a:p>
            <a:r>
              <a:rPr lang="en-US" dirty="0"/>
              <a:t>It’s easy to make promises and hard to keep them, but if you do, every single act of integrity will make your character a little stronger. And as you improve the quality and strength of your character, every other part of your life will improve as well. </a:t>
            </a:r>
          </a:p>
          <a:p>
            <a:endParaRPr lang="en-US" dirty="0"/>
          </a:p>
        </p:txBody>
      </p:sp>
      <p:sp>
        <p:nvSpPr>
          <p:cNvPr id="3" name="Title 2"/>
          <p:cNvSpPr>
            <a:spLocks noGrp="1"/>
          </p:cNvSpPr>
          <p:nvPr>
            <p:ph type="title"/>
          </p:nvPr>
        </p:nvSpPr>
        <p:spPr>
          <a:xfrm>
            <a:off x="914400" y="228600"/>
            <a:ext cx="7696200" cy="1143000"/>
          </a:xfrm>
        </p:spPr>
        <p:txBody>
          <a:bodyPr>
            <a:normAutofit/>
          </a:bodyPr>
          <a:lstStyle/>
          <a:p>
            <a:r>
              <a:rPr lang="en-US" sz="4400" dirty="0" smtClean="0"/>
              <a:t>Brian Tracy says… </a:t>
            </a:r>
            <a:r>
              <a:rPr lang="en-US" dirty="0" smtClean="0"/>
              <a:t/>
            </a:r>
            <a:br>
              <a:rPr lang="en-US" dirty="0" smtClean="0"/>
            </a:br>
            <a:r>
              <a:rPr lang="en-US" sz="2000" dirty="0" smtClean="0"/>
              <a:t>(Success Expert/Entrepreneur/Author)</a:t>
            </a:r>
            <a:endParaRPr lang="en-US" sz="2000" dirty="0"/>
          </a:p>
        </p:txBody>
      </p:sp>
    </p:spTree>
    <p:extLst>
      <p:ext uri="{BB962C8B-B14F-4D97-AF65-F5344CB8AC3E}">
        <p14:creationId xmlns:p14="http://schemas.microsoft.com/office/powerpoint/2010/main" val="193000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endParaRPr lang="en-US" dirty="0" smtClean="0"/>
          </a:p>
          <a:p>
            <a:pPr marL="0" indent="0">
              <a:buNone/>
            </a:pPr>
            <a:r>
              <a:rPr lang="en-US" sz="2800" dirty="0" smtClean="0"/>
              <a:t>Finally</a:t>
            </a:r>
            <a:r>
              <a:rPr lang="en-US" sz="2800" dirty="0"/>
              <a:t>, brothers, whatever is </a:t>
            </a:r>
            <a:r>
              <a:rPr lang="en-US" sz="2800" dirty="0">
                <a:solidFill>
                  <a:schemeClr val="accent1">
                    <a:lumMod val="60000"/>
                    <a:lumOff val="40000"/>
                  </a:schemeClr>
                </a:solidFill>
              </a:rPr>
              <a:t>true</a:t>
            </a:r>
            <a:r>
              <a:rPr lang="en-US" sz="2800" dirty="0"/>
              <a:t>, whatever is </a:t>
            </a:r>
            <a:r>
              <a:rPr lang="en-US" sz="2800" dirty="0">
                <a:solidFill>
                  <a:schemeClr val="accent1">
                    <a:lumMod val="60000"/>
                    <a:lumOff val="40000"/>
                  </a:schemeClr>
                </a:solidFill>
              </a:rPr>
              <a:t>honorable</a:t>
            </a:r>
            <a:r>
              <a:rPr lang="en-US" sz="2800" dirty="0"/>
              <a:t>, whatever is </a:t>
            </a:r>
            <a:r>
              <a:rPr lang="en-US" sz="2800" dirty="0">
                <a:solidFill>
                  <a:schemeClr val="accent1">
                    <a:lumMod val="60000"/>
                    <a:lumOff val="40000"/>
                  </a:schemeClr>
                </a:solidFill>
              </a:rPr>
              <a:t>just</a:t>
            </a:r>
            <a:r>
              <a:rPr lang="en-US" sz="2800" dirty="0"/>
              <a:t>, whatever is </a:t>
            </a:r>
            <a:r>
              <a:rPr lang="en-US" sz="2800" dirty="0">
                <a:solidFill>
                  <a:schemeClr val="accent1">
                    <a:lumMod val="60000"/>
                    <a:lumOff val="40000"/>
                  </a:schemeClr>
                </a:solidFill>
              </a:rPr>
              <a:t>pure</a:t>
            </a:r>
            <a:r>
              <a:rPr lang="en-US" sz="2800" dirty="0"/>
              <a:t>, whatever is </a:t>
            </a:r>
            <a:r>
              <a:rPr lang="en-US" sz="2800" dirty="0">
                <a:solidFill>
                  <a:schemeClr val="accent1">
                    <a:lumMod val="60000"/>
                    <a:lumOff val="40000"/>
                  </a:schemeClr>
                </a:solidFill>
              </a:rPr>
              <a:t>lovely</a:t>
            </a:r>
            <a:r>
              <a:rPr lang="en-US" sz="2800" dirty="0"/>
              <a:t>, whatever is </a:t>
            </a:r>
            <a:r>
              <a:rPr lang="en-US" sz="2800" dirty="0">
                <a:solidFill>
                  <a:schemeClr val="accent1">
                    <a:lumMod val="60000"/>
                    <a:lumOff val="40000"/>
                  </a:schemeClr>
                </a:solidFill>
              </a:rPr>
              <a:t>commendable</a:t>
            </a:r>
            <a:r>
              <a:rPr lang="en-US" sz="2800" dirty="0"/>
              <a:t>, if there is any </a:t>
            </a:r>
            <a:r>
              <a:rPr lang="en-US" sz="2800" dirty="0">
                <a:solidFill>
                  <a:schemeClr val="accent1">
                    <a:lumMod val="60000"/>
                    <a:lumOff val="40000"/>
                  </a:schemeClr>
                </a:solidFill>
              </a:rPr>
              <a:t>excellence</a:t>
            </a:r>
            <a:r>
              <a:rPr lang="en-US" sz="2800" dirty="0"/>
              <a:t>, if there is anything </a:t>
            </a:r>
            <a:r>
              <a:rPr lang="en-US" sz="2800" dirty="0">
                <a:solidFill>
                  <a:schemeClr val="accent1">
                    <a:lumMod val="60000"/>
                    <a:lumOff val="40000"/>
                  </a:schemeClr>
                </a:solidFill>
              </a:rPr>
              <a:t>worthy of praise</a:t>
            </a:r>
            <a:r>
              <a:rPr lang="en-US" sz="2800" dirty="0"/>
              <a:t>, think about these things. What you have learned and received and heard and seen in me—practice these things, and the God of peace will be with </a:t>
            </a:r>
            <a:r>
              <a:rPr lang="en-US" sz="2800" dirty="0" smtClean="0"/>
              <a:t>you.  </a:t>
            </a:r>
            <a:r>
              <a:rPr lang="en-US" sz="1800" dirty="0" smtClean="0"/>
              <a:t>(Philippians 4:8-9)</a:t>
            </a:r>
            <a:endParaRPr lang="en-US" sz="1800" dirty="0"/>
          </a:p>
        </p:txBody>
      </p:sp>
      <p:sp>
        <p:nvSpPr>
          <p:cNvPr id="3" name="Title 2"/>
          <p:cNvSpPr>
            <a:spLocks noGrp="1"/>
          </p:cNvSpPr>
          <p:nvPr>
            <p:ph type="title"/>
          </p:nvPr>
        </p:nvSpPr>
        <p:spPr/>
        <p:txBody>
          <a:bodyPr/>
          <a:lstStyle/>
          <a:p>
            <a:r>
              <a:rPr lang="en-US" dirty="0" smtClean="0"/>
              <a:t>What would Jesus do?</a:t>
            </a:r>
            <a:endParaRPr lang="en-US" dirty="0"/>
          </a:p>
        </p:txBody>
      </p:sp>
    </p:spTree>
    <p:extLst>
      <p:ext uri="{BB962C8B-B14F-4D97-AF65-F5344CB8AC3E}">
        <p14:creationId xmlns:p14="http://schemas.microsoft.com/office/powerpoint/2010/main" val="222351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 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709</Words>
  <Application>Microsoft Office PowerPoint</Application>
  <PresentationFormat>On-screen Show (4:3)</PresentationFormat>
  <Paragraphs>47</Paragraphs>
  <Slides>10</Slides>
  <Notes>2</Notes>
  <HiddenSlides>0</HiddenSlides>
  <MMClips>2</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Quiz Show</vt:lpstr>
      <vt:lpstr>Integrity</vt:lpstr>
      <vt:lpstr>Consider the following questions…</vt:lpstr>
      <vt:lpstr>What would you do?</vt:lpstr>
      <vt:lpstr>Consider the following questions…</vt:lpstr>
      <vt:lpstr>Read each of the following definitions of integrity…which one speaks to you?</vt:lpstr>
      <vt:lpstr>What is integrity?</vt:lpstr>
      <vt:lpstr>Integrity quotes…</vt:lpstr>
      <vt:lpstr>Brian Tracy says…  (Success Expert/Entrepreneur/Author)</vt:lpstr>
      <vt:lpstr>What would Jesus do?</vt:lpstr>
      <vt:lpstr>Walk the Talk… </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2013-02-05T18:50:09Z</dcterms:created>
  <dcterms:modified xsi:type="dcterms:W3CDTF">2013-03-25T15:18:47Z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